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9"/>
  </p:notesMasterIdLst>
  <p:sldIdLst>
    <p:sldId id="256" r:id="rId2"/>
    <p:sldId id="351" r:id="rId3"/>
    <p:sldId id="465" r:id="rId4"/>
    <p:sldId id="349" r:id="rId5"/>
    <p:sldId id="401" r:id="rId6"/>
    <p:sldId id="402" r:id="rId7"/>
    <p:sldId id="403" r:id="rId8"/>
    <p:sldId id="404" r:id="rId9"/>
    <p:sldId id="405" r:id="rId10"/>
    <p:sldId id="406" r:id="rId11"/>
    <p:sldId id="407" r:id="rId12"/>
    <p:sldId id="408" r:id="rId13"/>
    <p:sldId id="409" r:id="rId14"/>
    <p:sldId id="410" r:id="rId15"/>
    <p:sldId id="411" r:id="rId16"/>
    <p:sldId id="412" r:id="rId17"/>
    <p:sldId id="413" r:id="rId18"/>
    <p:sldId id="414" r:id="rId19"/>
    <p:sldId id="415" r:id="rId20"/>
    <p:sldId id="416" r:id="rId21"/>
    <p:sldId id="417" r:id="rId22"/>
    <p:sldId id="418" r:id="rId23"/>
    <p:sldId id="419" r:id="rId24"/>
    <p:sldId id="420" r:id="rId25"/>
    <p:sldId id="421" r:id="rId26"/>
    <p:sldId id="422" r:id="rId27"/>
    <p:sldId id="423" r:id="rId28"/>
    <p:sldId id="424" r:id="rId29"/>
    <p:sldId id="425" r:id="rId30"/>
    <p:sldId id="426" r:id="rId31"/>
    <p:sldId id="427" r:id="rId32"/>
    <p:sldId id="428" r:id="rId33"/>
    <p:sldId id="429" r:id="rId34"/>
    <p:sldId id="430" r:id="rId35"/>
    <p:sldId id="431" r:id="rId36"/>
    <p:sldId id="432" r:id="rId37"/>
    <p:sldId id="433" r:id="rId38"/>
    <p:sldId id="434" r:id="rId39"/>
    <p:sldId id="435" r:id="rId40"/>
    <p:sldId id="436" r:id="rId41"/>
    <p:sldId id="437" r:id="rId42"/>
    <p:sldId id="438" r:id="rId43"/>
    <p:sldId id="439" r:id="rId44"/>
    <p:sldId id="440" r:id="rId45"/>
    <p:sldId id="441" r:id="rId46"/>
    <p:sldId id="442" r:id="rId47"/>
    <p:sldId id="443" r:id="rId48"/>
    <p:sldId id="444" r:id="rId49"/>
    <p:sldId id="445" r:id="rId50"/>
    <p:sldId id="446" r:id="rId51"/>
    <p:sldId id="447" r:id="rId52"/>
    <p:sldId id="448" r:id="rId53"/>
    <p:sldId id="449" r:id="rId54"/>
    <p:sldId id="450" r:id="rId55"/>
    <p:sldId id="451" r:id="rId56"/>
    <p:sldId id="452" r:id="rId57"/>
    <p:sldId id="453" r:id="rId58"/>
    <p:sldId id="454" r:id="rId59"/>
    <p:sldId id="455" r:id="rId60"/>
    <p:sldId id="456" r:id="rId61"/>
    <p:sldId id="457" r:id="rId62"/>
    <p:sldId id="468" r:id="rId63"/>
    <p:sldId id="462" r:id="rId64"/>
    <p:sldId id="464" r:id="rId65"/>
    <p:sldId id="466" r:id="rId66"/>
    <p:sldId id="467" r:id="rId67"/>
    <p:sldId id="460" r:id="rId6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85" autoAdjust="0"/>
    <p:restoredTop sz="81242" autoAdjust="0"/>
  </p:normalViewPr>
  <p:slideViewPr>
    <p:cSldViewPr>
      <p:cViewPr varScale="1">
        <p:scale>
          <a:sx n="88" d="100"/>
          <a:sy n="88" d="100"/>
        </p:scale>
        <p:origin x="-528"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286D25-6618-4BD3-A695-4A8C25507DBC}" type="doc">
      <dgm:prSet loTypeId="urn:microsoft.com/office/officeart/2005/8/layout/list1" loCatId="list" qsTypeId="urn:microsoft.com/office/officeart/2005/8/quickstyle/3d2" qsCatId="3D" csTypeId="urn:microsoft.com/office/officeart/2005/8/colors/accent5_2" csCatId="accent5" phldr="1"/>
      <dgm:spPr/>
      <dgm:t>
        <a:bodyPr/>
        <a:lstStyle/>
        <a:p>
          <a:endParaRPr lang="zh-CN" altLang="en-US"/>
        </a:p>
      </dgm:t>
    </dgm:pt>
    <dgm:pt modelId="{26D2CCE4-7419-4465-82C2-29A00D556921}">
      <dgm:prSet/>
      <dgm:spPr/>
      <dgm:t>
        <a:bodyPr/>
        <a:lstStyle/>
        <a:p>
          <a:pPr rtl="0"/>
          <a:r>
            <a:rPr lang="zh-CN" dirty="0" smtClean="0"/>
            <a:t>针对接口编程</a:t>
          </a:r>
          <a:endParaRPr lang="en-US" dirty="0"/>
        </a:p>
      </dgm:t>
    </dgm:pt>
    <dgm:pt modelId="{0DE61DCD-1184-4D17-889E-F533FECC0D7D}" type="parTrans" cxnId="{4E705282-3333-45F5-BC4C-DD6B5BB62FFD}">
      <dgm:prSet/>
      <dgm:spPr/>
      <dgm:t>
        <a:bodyPr/>
        <a:lstStyle/>
        <a:p>
          <a:endParaRPr lang="zh-CN" altLang="en-US"/>
        </a:p>
      </dgm:t>
    </dgm:pt>
    <dgm:pt modelId="{B3277848-F612-4814-9431-E6EDBB83E809}" type="sibTrans" cxnId="{4E705282-3333-45F5-BC4C-DD6B5BB62FFD}">
      <dgm:prSet/>
      <dgm:spPr/>
      <dgm:t>
        <a:bodyPr/>
        <a:lstStyle/>
        <a:p>
          <a:endParaRPr lang="zh-CN" altLang="en-US"/>
        </a:p>
      </dgm:t>
    </dgm:pt>
    <dgm:pt modelId="{BFCBCC16-6EE1-40E0-9E0A-93E337F359C7}">
      <dgm:prSet/>
      <dgm:spPr>
        <a:noFill/>
      </dgm:spPr>
      <dgm:t>
        <a:bodyPr/>
        <a:lstStyle/>
        <a:p>
          <a:pPr rtl="0"/>
          <a:r>
            <a:rPr lang="zh-CN" dirty="0" smtClean="0"/>
            <a:t>接口：</a:t>
          </a:r>
          <a:r>
            <a:rPr lang="en-US" dirty="0" smtClean="0"/>
            <a:t>Pizza</a:t>
          </a:r>
          <a:r>
            <a:rPr lang="zh-CN" dirty="0" smtClean="0"/>
            <a:t>、</a:t>
          </a:r>
          <a:r>
            <a:rPr lang="en-US" dirty="0" err="1" smtClean="0"/>
            <a:t>PizzaFactory</a:t>
          </a:r>
          <a:endParaRPr lang="en-US" dirty="0"/>
        </a:p>
      </dgm:t>
    </dgm:pt>
    <dgm:pt modelId="{8F5B5FD3-FA19-48DD-93AF-59C3B427BBD3}" type="parTrans" cxnId="{3428B4F2-9CD9-47DC-AC01-EA9CC4252701}">
      <dgm:prSet/>
      <dgm:spPr/>
      <dgm:t>
        <a:bodyPr/>
        <a:lstStyle/>
        <a:p>
          <a:endParaRPr lang="zh-CN" altLang="en-US"/>
        </a:p>
      </dgm:t>
    </dgm:pt>
    <dgm:pt modelId="{0C0DDB80-4A3E-4B65-9AC4-8B41FBC669C6}" type="sibTrans" cxnId="{3428B4F2-9CD9-47DC-AC01-EA9CC4252701}">
      <dgm:prSet/>
      <dgm:spPr/>
      <dgm:t>
        <a:bodyPr/>
        <a:lstStyle/>
        <a:p>
          <a:endParaRPr lang="zh-CN" altLang="en-US"/>
        </a:p>
      </dgm:t>
    </dgm:pt>
    <dgm:pt modelId="{B630A896-0D00-463A-9E82-319B015810D3}">
      <dgm:prSet/>
      <dgm:spPr>
        <a:noFill/>
      </dgm:spPr>
      <dgm:t>
        <a:bodyPr/>
        <a:lstStyle/>
        <a:p>
          <a:pPr rtl="0"/>
          <a:r>
            <a:rPr lang="zh-CN" dirty="0" smtClean="0"/>
            <a:t>实现：</a:t>
          </a:r>
          <a:r>
            <a:rPr lang="en-US" dirty="0" err="1" smtClean="0"/>
            <a:t>CheesePizza</a:t>
          </a:r>
          <a:r>
            <a:rPr lang="zh-CN" dirty="0" smtClean="0"/>
            <a:t>、</a:t>
          </a:r>
          <a:r>
            <a:rPr lang="en-US" dirty="0" err="1" smtClean="0"/>
            <a:t>CheesePizzaFactory</a:t>
          </a:r>
          <a:r>
            <a:rPr lang="en-US" dirty="0" smtClean="0"/>
            <a:t>……</a:t>
          </a:r>
          <a:endParaRPr lang="zh-CN" dirty="0"/>
        </a:p>
      </dgm:t>
    </dgm:pt>
    <dgm:pt modelId="{D1C00ACC-B57C-4791-A66A-C8E2D9E55F5C}" type="parTrans" cxnId="{D02937BD-07DD-436C-98B3-2995D56524EE}">
      <dgm:prSet/>
      <dgm:spPr/>
      <dgm:t>
        <a:bodyPr/>
        <a:lstStyle/>
        <a:p>
          <a:endParaRPr lang="zh-CN" altLang="en-US"/>
        </a:p>
      </dgm:t>
    </dgm:pt>
    <dgm:pt modelId="{C860FF5D-5BD8-47C0-A0C8-7E9DB52BEFB9}" type="sibTrans" cxnId="{D02937BD-07DD-436C-98B3-2995D56524EE}">
      <dgm:prSet/>
      <dgm:spPr/>
      <dgm:t>
        <a:bodyPr/>
        <a:lstStyle/>
        <a:p>
          <a:endParaRPr lang="zh-CN" altLang="en-US"/>
        </a:p>
      </dgm:t>
    </dgm:pt>
    <dgm:pt modelId="{2B0CE627-9D82-4480-996B-1E3B1F831F10}">
      <dgm:prSet/>
      <dgm:spPr>
        <a:noFill/>
      </dgm:spPr>
      <dgm:t>
        <a:bodyPr/>
        <a:lstStyle/>
        <a:p>
          <a:pPr rtl="0"/>
          <a:r>
            <a:rPr lang="zh-CN" dirty="0" smtClean="0"/>
            <a:t>我们的</a:t>
          </a:r>
          <a:r>
            <a:rPr lang="en-US" dirty="0" err="1" smtClean="0"/>
            <a:t>PizzaStore</a:t>
          </a:r>
          <a:r>
            <a:rPr lang="zh-CN" dirty="0" smtClean="0"/>
            <a:t>中没有涉及到任何实现类</a:t>
          </a:r>
          <a:endParaRPr lang="en-US" dirty="0"/>
        </a:p>
      </dgm:t>
    </dgm:pt>
    <dgm:pt modelId="{D8710D33-645E-4D64-BD42-380B6506722A}" type="parTrans" cxnId="{0A973BFA-F264-418A-A103-4E4503B5D1D4}">
      <dgm:prSet/>
      <dgm:spPr/>
      <dgm:t>
        <a:bodyPr/>
        <a:lstStyle/>
        <a:p>
          <a:endParaRPr lang="zh-CN" altLang="en-US"/>
        </a:p>
      </dgm:t>
    </dgm:pt>
    <dgm:pt modelId="{DB23B6A2-44F7-4166-B745-3064C08BA7E2}" type="sibTrans" cxnId="{0A973BFA-F264-418A-A103-4E4503B5D1D4}">
      <dgm:prSet/>
      <dgm:spPr/>
      <dgm:t>
        <a:bodyPr/>
        <a:lstStyle/>
        <a:p>
          <a:endParaRPr lang="zh-CN" altLang="en-US"/>
        </a:p>
      </dgm:t>
    </dgm:pt>
    <dgm:pt modelId="{126F0766-4259-4B89-8ACB-214029A06052}">
      <dgm:prSet/>
      <dgm:spPr/>
      <dgm:t>
        <a:bodyPr/>
        <a:lstStyle/>
        <a:p>
          <a:pPr rtl="0"/>
          <a:r>
            <a:rPr lang="zh-CN" dirty="0" smtClean="0"/>
            <a:t>开</a:t>
          </a:r>
          <a:r>
            <a:rPr lang="en-US" dirty="0" smtClean="0"/>
            <a:t>-</a:t>
          </a:r>
          <a:r>
            <a:rPr lang="zh-CN" dirty="0" smtClean="0"/>
            <a:t>闭原则</a:t>
          </a:r>
          <a:endParaRPr lang="en-US" dirty="0"/>
        </a:p>
      </dgm:t>
    </dgm:pt>
    <dgm:pt modelId="{D7B3A744-5EC9-4939-B8D0-72CD63D46BF0}" type="parTrans" cxnId="{45E51820-85AC-4C74-9B76-A22C02942518}">
      <dgm:prSet/>
      <dgm:spPr/>
      <dgm:t>
        <a:bodyPr/>
        <a:lstStyle/>
        <a:p>
          <a:endParaRPr lang="zh-CN" altLang="en-US"/>
        </a:p>
      </dgm:t>
    </dgm:pt>
    <dgm:pt modelId="{CA1A4B8B-5136-43E9-9CC1-8B7AEE59AE78}" type="sibTrans" cxnId="{45E51820-85AC-4C74-9B76-A22C02942518}">
      <dgm:prSet/>
      <dgm:spPr/>
      <dgm:t>
        <a:bodyPr/>
        <a:lstStyle/>
        <a:p>
          <a:endParaRPr lang="zh-CN" altLang="en-US"/>
        </a:p>
      </dgm:t>
    </dgm:pt>
    <dgm:pt modelId="{C72AB4CE-CC1E-49DE-AFD5-53D46C4C7D09}">
      <dgm:prSet/>
      <dgm:spPr>
        <a:noFill/>
      </dgm:spPr>
      <dgm:t>
        <a:bodyPr/>
        <a:lstStyle/>
        <a:p>
          <a:pPr rtl="0"/>
          <a:r>
            <a:rPr lang="zh-CN" dirty="0" smtClean="0"/>
            <a:t>开：可以通过增加新的</a:t>
          </a:r>
          <a:r>
            <a:rPr lang="en-US" dirty="0" smtClean="0"/>
            <a:t>Pizza</a:t>
          </a:r>
          <a:r>
            <a:rPr lang="zh-CN" dirty="0" smtClean="0"/>
            <a:t>和</a:t>
          </a:r>
          <a:r>
            <a:rPr lang="en-US" dirty="0" err="1" smtClean="0"/>
            <a:t>PizzaFactory</a:t>
          </a:r>
          <a:r>
            <a:rPr lang="zh-CN" dirty="0" smtClean="0"/>
            <a:t>的实现来增加新的比萨品种</a:t>
          </a:r>
          <a:endParaRPr lang="en-US" dirty="0"/>
        </a:p>
      </dgm:t>
    </dgm:pt>
    <dgm:pt modelId="{3E7D5491-C064-4D18-8105-6F5BA4765D64}" type="parTrans" cxnId="{AAFFF5CC-AB0E-4D12-8A52-2C71C0CDFBF2}">
      <dgm:prSet/>
      <dgm:spPr/>
      <dgm:t>
        <a:bodyPr/>
        <a:lstStyle/>
        <a:p>
          <a:endParaRPr lang="zh-CN" altLang="en-US"/>
        </a:p>
      </dgm:t>
    </dgm:pt>
    <dgm:pt modelId="{B45CCA8E-8B75-4A45-AC49-9513495AC352}" type="sibTrans" cxnId="{AAFFF5CC-AB0E-4D12-8A52-2C71C0CDFBF2}">
      <dgm:prSet/>
      <dgm:spPr/>
      <dgm:t>
        <a:bodyPr/>
        <a:lstStyle/>
        <a:p>
          <a:endParaRPr lang="zh-CN" altLang="en-US"/>
        </a:p>
      </dgm:t>
    </dgm:pt>
    <dgm:pt modelId="{16D2ED6F-98AB-4C45-8CBD-A90D1F944D77}">
      <dgm:prSet/>
      <dgm:spPr>
        <a:noFill/>
      </dgm:spPr>
      <dgm:t>
        <a:bodyPr/>
        <a:lstStyle/>
        <a:p>
          <a:pPr rtl="0"/>
          <a:r>
            <a:rPr lang="zh-CN" dirty="0" smtClean="0"/>
            <a:t>闭：在增加新的比萨品种时，我们不需要修改已有的代码（除了</a:t>
          </a:r>
          <a:r>
            <a:rPr lang="en-US" dirty="0" smtClean="0"/>
            <a:t>main.cpp</a:t>
          </a:r>
          <a:r>
            <a:rPr lang="zh-CN" dirty="0" smtClean="0"/>
            <a:t>之外）</a:t>
          </a:r>
          <a:endParaRPr lang="en-US" dirty="0"/>
        </a:p>
      </dgm:t>
    </dgm:pt>
    <dgm:pt modelId="{3B227B88-D70D-408A-B794-2F07785946E0}" type="parTrans" cxnId="{5B8BCDCB-D081-430E-96B7-0ADDF4040091}">
      <dgm:prSet/>
      <dgm:spPr/>
      <dgm:t>
        <a:bodyPr/>
        <a:lstStyle/>
        <a:p>
          <a:endParaRPr lang="zh-CN" altLang="en-US"/>
        </a:p>
      </dgm:t>
    </dgm:pt>
    <dgm:pt modelId="{6069B982-D3B1-44F1-8CF7-691D264F59CF}" type="sibTrans" cxnId="{5B8BCDCB-D081-430E-96B7-0ADDF4040091}">
      <dgm:prSet/>
      <dgm:spPr/>
      <dgm:t>
        <a:bodyPr/>
        <a:lstStyle/>
        <a:p>
          <a:endParaRPr lang="zh-CN" altLang="en-US"/>
        </a:p>
      </dgm:t>
    </dgm:pt>
    <dgm:pt modelId="{EE8E9E3B-E21A-4C66-911B-5AF085D51549}">
      <dgm:prSet/>
      <dgm:spPr/>
      <dgm:t>
        <a:bodyPr/>
        <a:lstStyle/>
        <a:p>
          <a:pPr rtl="0"/>
          <a:r>
            <a:rPr lang="zh-CN" dirty="0" smtClean="0"/>
            <a:t>不同的功能交给不同的类</a:t>
          </a:r>
          <a:endParaRPr lang="en-US" dirty="0"/>
        </a:p>
      </dgm:t>
    </dgm:pt>
    <dgm:pt modelId="{A437AB11-33A7-469E-AA36-C06829486555}" type="parTrans" cxnId="{C3CD02EF-C6AC-4A97-AE59-16411BEA9596}">
      <dgm:prSet/>
      <dgm:spPr/>
      <dgm:t>
        <a:bodyPr/>
        <a:lstStyle/>
        <a:p>
          <a:endParaRPr lang="zh-CN" altLang="en-US"/>
        </a:p>
      </dgm:t>
    </dgm:pt>
    <dgm:pt modelId="{EB68E8D6-43FF-4ED4-B177-EF72979B7FA4}" type="sibTrans" cxnId="{C3CD02EF-C6AC-4A97-AE59-16411BEA9596}">
      <dgm:prSet/>
      <dgm:spPr/>
      <dgm:t>
        <a:bodyPr/>
        <a:lstStyle/>
        <a:p>
          <a:endParaRPr lang="zh-CN" altLang="en-US"/>
        </a:p>
      </dgm:t>
    </dgm:pt>
    <dgm:pt modelId="{F404B692-7607-48A2-82BF-4AEF65297089}">
      <dgm:prSet/>
      <dgm:spPr>
        <a:noFill/>
      </dgm:spPr>
      <dgm:t>
        <a:bodyPr/>
        <a:lstStyle/>
        <a:p>
          <a:pPr rtl="0"/>
          <a:r>
            <a:rPr lang="en-US" dirty="0" err="1" smtClean="0"/>
            <a:t>PizzaFactory</a:t>
          </a:r>
          <a:r>
            <a:rPr lang="zh-CN" dirty="0" smtClean="0"/>
            <a:t>和</a:t>
          </a:r>
          <a:r>
            <a:rPr lang="en-US" dirty="0" err="1" smtClean="0"/>
            <a:t>PizzaStore</a:t>
          </a:r>
          <a:r>
            <a:rPr lang="zh-CN" dirty="0" smtClean="0"/>
            <a:t>的分离</a:t>
          </a:r>
          <a:endParaRPr lang="zh-CN" dirty="0"/>
        </a:p>
      </dgm:t>
    </dgm:pt>
    <dgm:pt modelId="{32F81504-1B94-4BA3-A80F-52919701E97E}" type="parTrans" cxnId="{EC8F0BA4-8FD1-4CA9-96D5-BE28669D31FF}">
      <dgm:prSet/>
      <dgm:spPr/>
      <dgm:t>
        <a:bodyPr/>
        <a:lstStyle/>
        <a:p>
          <a:endParaRPr lang="zh-CN" altLang="en-US"/>
        </a:p>
      </dgm:t>
    </dgm:pt>
    <dgm:pt modelId="{5D2897FD-8F94-4B1B-A991-740F708E04B3}" type="sibTrans" cxnId="{EC8F0BA4-8FD1-4CA9-96D5-BE28669D31FF}">
      <dgm:prSet/>
      <dgm:spPr/>
      <dgm:t>
        <a:bodyPr/>
        <a:lstStyle/>
        <a:p>
          <a:endParaRPr lang="zh-CN" altLang="en-US"/>
        </a:p>
      </dgm:t>
    </dgm:pt>
    <dgm:pt modelId="{E2789D4A-F67B-46F8-B4D0-2784CF5355FE}" type="pres">
      <dgm:prSet presAssocID="{75286D25-6618-4BD3-A695-4A8C25507DBC}" presName="linear" presStyleCnt="0">
        <dgm:presLayoutVars>
          <dgm:dir/>
          <dgm:animLvl val="lvl"/>
          <dgm:resizeHandles val="exact"/>
        </dgm:presLayoutVars>
      </dgm:prSet>
      <dgm:spPr/>
      <dgm:t>
        <a:bodyPr/>
        <a:lstStyle/>
        <a:p>
          <a:endParaRPr lang="zh-CN" altLang="en-US"/>
        </a:p>
      </dgm:t>
    </dgm:pt>
    <dgm:pt modelId="{F349CA14-5DA6-4257-A66C-7506E7DF4734}" type="pres">
      <dgm:prSet presAssocID="{26D2CCE4-7419-4465-82C2-29A00D556921}" presName="parentLin" presStyleCnt="0"/>
      <dgm:spPr/>
    </dgm:pt>
    <dgm:pt modelId="{BA79319D-67AC-4569-82DC-128190E9B915}" type="pres">
      <dgm:prSet presAssocID="{26D2CCE4-7419-4465-82C2-29A00D556921}" presName="parentLeftMargin" presStyleLbl="node1" presStyleIdx="0" presStyleCnt="3"/>
      <dgm:spPr/>
      <dgm:t>
        <a:bodyPr/>
        <a:lstStyle/>
        <a:p>
          <a:endParaRPr lang="zh-CN" altLang="en-US"/>
        </a:p>
      </dgm:t>
    </dgm:pt>
    <dgm:pt modelId="{923D3790-767C-4BFC-9CAC-51CE91AF3077}" type="pres">
      <dgm:prSet presAssocID="{26D2CCE4-7419-4465-82C2-29A00D556921}" presName="parentText" presStyleLbl="node1" presStyleIdx="0" presStyleCnt="3">
        <dgm:presLayoutVars>
          <dgm:chMax val="0"/>
          <dgm:bulletEnabled val="1"/>
        </dgm:presLayoutVars>
      </dgm:prSet>
      <dgm:spPr/>
      <dgm:t>
        <a:bodyPr/>
        <a:lstStyle/>
        <a:p>
          <a:endParaRPr lang="zh-CN" altLang="en-US"/>
        </a:p>
      </dgm:t>
    </dgm:pt>
    <dgm:pt modelId="{8F331117-D74A-4FD4-9FEF-F6C24159FFE1}" type="pres">
      <dgm:prSet presAssocID="{26D2CCE4-7419-4465-82C2-29A00D556921}" presName="negativeSpace" presStyleCnt="0"/>
      <dgm:spPr/>
    </dgm:pt>
    <dgm:pt modelId="{73616BA5-A8B2-4A16-80C7-0F443CFD104F}" type="pres">
      <dgm:prSet presAssocID="{26D2CCE4-7419-4465-82C2-29A00D556921}" presName="childText" presStyleLbl="conFgAcc1" presStyleIdx="0" presStyleCnt="3">
        <dgm:presLayoutVars>
          <dgm:bulletEnabled val="1"/>
        </dgm:presLayoutVars>
      </dgm:prSet>
      <dgm:spPr/>
      <dgm:t>
        <a:bodyPr/>
        <a:lstStyle/>
        <a:p>
          <a:endParaRPr lang="zh-CN" altLang="en-US"/>
        </a:p>
      </dgm:t>
    </dgm:pt>
    <dgm:pt modelId="{4BECC271-AAA8-4D71-8259-816A51B67CB7}" type="pres">
      <dgm:prSet presAssocID="{B3277848-F612-4814-9431-E6EDBB83E809}" presName="spaceBetweenRectangles" presStyleCnt="0"/>
      <dgm:spPr/>
    </dgm:pt>
    <dgm:pt modelId="{D16F0081-5A3B-4372-A206-09DC902A94B1}" type="pres">
      <dgm:prSet presAssocID="{126F0766-4259-4B89-8ACB-214029A06052}" presName="parentLin" presStyleCnt="0"/>
      <dgm:spPr/>
    </dgm:pt>
    <dgm:pt modelId="{67FA9661-418F-4454-8E5A-2FDBA3B5A011}" type="pres">
      <dgm:prSet presAssocID="{126F0766-4259-4B89-8ACB-214029A06052}" presName="parentLeftMargin" presStyleLbl="node1" presStyleIdx="0" presStyleCnt="3"/>
      <dgm:spPr/>
      <dgm:t>
        <a:bodyPr/>
        <a:lstStyle/>
        <a:p>
          <a:endParaRPr lang="zh-CN" altLang="en-US"/>
        </a:p>
      </dgm:t>
    </dgm:pt>
    <dgm:pt modelId="{995030DA-7430-4DF1-8675-261989166572}" type="pres">
      <dgm:prSet presAssocID="{126F0766-4259-4B89-8ACB-214029A06052}" presName="parentText" presStyleLbl="node1" presStyleIdx="1" presStyleCnt="3">
        <dgm:presLayoutVars>
          <dgm:chMax val="0"/>
          <dgm:bulletEnabled val="1"/>
        </dgm:presLayoutVars>
      </dgm:prSet>
      <dgm:spPr/>
      <dgm:t>
        <a:bodyPr/>
        <a:lstStyle/>
        <a:p>
          <a:endParaRPr lang="zh-CN" altLang="en-US"/>
        </a:p>
      </dgm:t>
    </dgm:pt>
    <dgm:pt modelId="{F1FD735F-9503-4CA1-BE95-5CB752C98F7D}" type="pres">
      <dgm:prSet presAssocID="{126F0766-4259-4B89-8ACB-214029A06052}" presName="negativeSpace" presStyleCnt="0"/>
      <dgm:spPr/>
    </dgm:pt>
    <dgm:pt modelId="{964B8F7D-DEC2-4166-9BB3-9790108A5B68}" type="pres">
      <dgm:prSet presAssocID="{126F0766-4259-4B89-8ACB-214029A06052}" presName="childText" presStyleLbl="conFgAcc1" presStyleIdx="1" presStyleCnt="3">
        <dgm:presLayoutVars>
          <dgm:bulletEnabled val="1"/>
        </dgm:presLayoutVars>
      </dgm:prSet>
      <dgm:spPr/>
      <dgm:t>
        <a:bodyPr/>
        <a:lstStyle/>
        <a:p>
          <a:endParaRPr lang="zh-CN" altLang="en-US"/>
        </a:p>
      </dgm:t>
    </dgm:pt>
    <dgm:pt modelId="{7841EBBF-E705-4F44-BFA6-09C79EC46081}" type="pres">
      <dgm:prSet presAssocID="{CA1A4B8B-5136-43E9-9CC1-8B7AEE59AE78}" presName="spaceBetweenRectangles" presStyleCnt="0"/>
      <dgm:spPr/>
    </dgm:pt>
    <dgm:pt modelId="{E9E05284-ED88-403D-B67E-C99B4720E1FB}" type="pres">
      <dgm:prSet presAssocID="{EE8E9E3B-E21A-4C66-911B-5AF085D51549}" presName="parentLin" presStyleCnt="0"/>
      <dgm:spPr/>
    </dgm:pt>
    <dgm:pt modelId="{E464EAD4-75DE-4536-AC8F-4E2CA6291530}" type="pres">
      <dgm:prSet presAssocID="{EE8E9E3B-E21A-4C66-911B-5AF085D51549}" presName="parentLeftMargin" presStyleLbl="node1" presStyleIdx="1" presStyleCnt="3"/>
      <dgm:spPr/>
      <dgm:t>
        <a:bodyPr/>
        <a:lstStyle/>
        <a:p>
          <a:endParaRPr lang="zh-CN" altLang="en-US"/>
        </a:p>
      </dgm:t>
    </dgm:pt>
    <dgm:pt modelId="{AEDE296A-0305-4FAA-8D4B-55AE520331EB}" type="pres">
      <dgm:prSet presAssocID="{EE8E9E3B-E21A-4C66-911B-5AF085D51549}" presName="parentText" presStyleLbl="node1" presStyleIdx="2" presStyleCnt="3">
        <dgm:presLayoutVars>
          <dgm:chMax val="0"/>
          <dgm:bulletEnabled val="1"/>
        </dgm:presLayoutVars>
      </dgm:prSet>
      <dgm:spPr/>
      <dgm:t>
        <a:bodyPr/>
        <a:lstStyle/>
        <a:p>
          <a:endParaRPr lang="zh-CN" altLang="en-US"/>
        </a:p>
      </dgm:t>
    </dgm:pt>
    <dgm:pt modelId="{69A593A5-85E7-4314-894E-058171B1736D}" type="pres">
      <dgm:prSet presAssocID="{EE8E9E3B-E21A-4C66-911B-5AF085D51549}" presName="negativeSpace" presStyleCnt="0"/>
      <dgm:spPr/>
    </dgm:pt>
    <dgm:pt modelId="{5D909F59-B1D6-4B14-ABDA-1084930D270C}" type="pres">
      <dgm:prSet presAssocID="{EE8E9E3B-E21A-4C66-911B-5AF085D51549}" presName="childText" presStyleLbl="conFgAcc1" presStyleIdx="2" presStyleCnt="3">
        <dgm:presLayoutVars>
          <dgm:bulletEnabled val="1"/>
        </dgm:presLayoutVars>
      </dgm:prSet>
      <dgm:spPr/>
      <dgm:t>
        <a:bodyPr/>
        <a:lstStyle/>
        <a:p>
          <a:endParaRPr lang="zh-CN" altLang="en-US"/>
        </a:p>
      </dgm:t>
    </dgm:pt>
  </dgm:ptLst>
  <dgm:cxnLst>
    <dgm:cxn modelId="{45E51820-85AC-4C74-9B76-A22C02942518}" srcId="{75286D25-6618-4BD3-A695-4A8C25507DBC}" destId="{126F0766-4259-4B89-8ACB-214029A06052}" srcOrd="1" destOrd="0" parTransId="{D7B3A744-5EC9-4939-B8D0-72CD63D46BF0}" sibTransId="{CA1A4B8B-5136-43E9-9CC1-8B7AEE59AE78}"/>
    <dgm:cxn modelId="{4E705282-3333-45F5-BC4C-DD6B5BB62FFD}" srcId="{75286D25-6618-4BD3-A695-4A8C25507DBC}" destId="{26D2CCE4-7419-4465-82C2-29A00D556921}" srcOrd="0" destOrd="0" parTransId="{0DE61DCD-1184-4D17-889E-F533FECC0D7D}" sibTransId="{B3277848-F612-4814-9431-E6EDBB83E809}"/>
    <dgm:cxn modelId="{5B8BCDCB-D081-430E-96B7-0ADDF4040091}" srcId="{126F0766-4259-4B89-8ACB-214029A06052}" destId="{16D2ED6F-98AB-4C45-8CBD-A90D1F944D77}" srcOrd="1" destOrd="0" parTransId="{3B227B88-D70D-408A-B794-2F07785946E0}" sibTransId="{6069B982-D3B1-44F1-8CF7-691D264F59CF}"/>
    <dgm:cxn modelId="{C3CD02EF-C6AC-4A97-AE59-16411BEA9596}" srcId="{75286D25-6618-4BD3-A695-4A8C25507DBC}" destId="{EE8E9E3B-E21A-4C66-911B-5AF085D51549}" srcOrd="2" destOrd="0" parTransId="{A437AB11-33A7-469E-AA36-C06829486555}" sibTransId="{EB68E8D6-43FF-4ED4-B177-EF72979B7FA4}"/>
    <dgm:cxn modelId="{0A973BFA-F264-418A-A103-4E4503B5D1D4}" srcId="{26D2CCE4-7419-4465-82C2-29A00D556921}" destId="{2B0CE627-9D82-4480-996B-1E3B1F831F10}" srcOrd="2" destOrd="0" parTransId="{D8710D33-645E-4D64-BD42-380B6506722A}" sibTransId="{DB23B6A2-44F7-4166-B745-3064C08BA7E2}"/>
    <dgm:cxn modelId="{8DA104CA-C47A-4CDD-BD82-093A7BEBC34C}" type="presOf" srcId="{EE8E9E3B-E21A-4C66-911B-5AF085D51549}" destId="{E464EAD4-75DE-4536-AC8F-4E2CA6291530}" srcOrd="0" destOrd="0" presId="urn:microsoft.com/office/officeart/2005/8/layout/list1"/>
    <dgm:cxn modelId="{3428B4F2-9CD9-47DC-AC01-EA9CC4252701}" srcId="{26D2CCE4-7419-4465-82C2-29A00D556921}" destId="{BFCBCC16-6EE1-40E0-9E0A-93E337F359C7}" srcOrd="0" destOrd="0" parTransId="{8F5B5FD3-FA19-48DD-93AF-59C3B427BBD3}" sibTransId="{0C0DDB80-4A3E-4B65-9AC4-8B41FBC669C6}"/>
    <dgm:cxn modelId="{E1BB6A77-0E54-465C-8827-81305A708CEF}" type="presOf" srcId="{126F0766-4259-4B89-8ACB-214029A06052}" destId="{67FA9661-418F-4454-8E5A-2FDBA3B5A011}" srcOrd="0" destOrd="0" presId="urn:microsoft.com/office/officeart/2005/8/layout/list1"/>
    <dgm:cxn modelId="{A125EF2C-9E0C-4686-8CEB-4CD35336C85F}" type="presOf" srcId="{BFCBCC16-6EE1-40E0-9E0A-93E337F359C7}" destId="{73616BA5-A8B2-4A16-80C7-0F443CFD104F}" srcOrd="0" destOrd="0" presId="urn:microsoft.com/office/officeart/2005/8/layout/list1"/>
    <dgm:cxn modelId="{AAFFF5CC-AB0E-4D12-8A52-2C71C0CDFBF2}" srcId="{126F0766-4259-4B89-8ACB-214029A06052}" destId="{C72AB4CE-CC1E-49DE-AFD5-53D46C4C7D09}" srcOrd="0" destOrd="0" parTransId="{3E7D5491-C064-4D18-8105-6F5BA4765D64}" sibTransId="{B45CCA8E-8B75-4A45-AC49-9513495AC352}"/>
    <dgm:cxn modelId="{32841C26-752F-4B92-8975-769DDF43DE09}" type="presOf" srcId="{F404B692-7607-48A2-82BF-4AEF65297089}" destId="{5D909F59-B1D6-4B14-ABDA-1084930D270C}" srcOrd="0" destOrd="0" presId="urn:microsoft.com/office/officeart/2005/8/layout/list1"/>
    <dgm:cxn modelId="{AB6EAADA-CEF4-4FA2-8071-0F7717F1B5D0}" type="presOf" srcId="{75286D25-6618-4BD3-A695-4A8C25507DBC}" destId="{E2789D4A-F67B-46F8-B4D0-2784CF5355FE}" srcOrd="0" destOrd="0" presId="urn:microsoft.com/office/officeart/2005/8/layout/list1"/>
    <dgm:cxn modelId="{9C4E1DA0-83D0-4534-AF87-79DA4CFDFD60}" type="presOf" srcId="{B630A896-0D00-463A-9E82-319B015810D3}" destId="{73616BA5-A8B2-4A16-80C7-0F443CFD104F}" srcOrd="0" destOrd="1" presId="urn:microsoft.com/office/officeart/2005/8/layout/list1"/>
    <dgm:cxn modelId="{6A9DA567-A516-40DA-960C-B58CADD4A2E1}" type="presOf" srcId="{26D2CCE4-7419-4465-82C2-29A00D556921}" destId="{923D3790-767C-4BFC-9CAC-51CE91AF3077}" srcOrd="1" destOrd="0" presId="urn:microsoft.com/office/officeart/2005/8/layout/list1"/>
    <dgm:cxn modelId="{27063AAD-DBB6-40A2-AECE-5F3D6BA7F56A}" type="presOf" srcId="{16D2ED6F-98AB-4C45-8CBD-A90D1F944D77}" destId="{964B8F7D-DEC2-4166-9BB3-9790108A5B68}" srcOrd="0" destOrd="1" presId="urn:microsoft.com/office/officeart/2005/8/layout/list1"/>
    <dgm:cxn modelId="{EC8F0BA4-8FD1-4CA9-96D5-BE28669D31FF}" srcId="{EE8E9E3B-E21A-4C66-911B-5AF085D51549}" destId="{F404B692-7607-48A2-82BF-4AEF65297089}" srcOrd="0" destOrd="0" parTransId="{32F81504-1B94-4BA3-A80F-52919701E97E}" sibTransId="{5D2897FD-8F94-4B1B-A991-740F708E04B3}"/>
    <dgm:cxn modelId="{F8DCA78A-4F91-45A2-B5E2-08683C1082DA}" type="presOf" srcId="{EE8E9E3B-E21A-4C66-911B-5AF085D51549}" destId="{AEDE296A-0305-4FAA-8D4B-55AE520331EB}" srcOrd="1" destOrd="0" presId="urn:microsoft.com/office/officeart/2005/8/layout/list1"/>
    <dgm:cxn modelId="{797759BC-D89D-4774-A65F-981347F5CA38}" type="presOf" srcId="{C72AB4CE-CC1E-49DE-AFD5-53D46C4C7D09}" destId="{964B8F7D-DEC2-4166-9BB3-9790108A5B68}" srcOrd="0" destOrd="0" presId="urn:microsoft.com/office/officeart/2005/8/layout/list1"/>
    <dgm:cxn modelId="{E52E96DC-AA3D-4239-AF28-8650D03670FE}" type="presOf" srcId="{26D2CCE4-7419-4465-82C2-29A00D556921}" destId="{BA79319D-67AC-4569-82DC-128190E9B915}" srcOrd="0" destOrd="0" presId="urn:microsoft.com/office/officeart/2005/8/layout/list1"/>
    <dgm:cxn modelId="{A191777C-7E2B-443D-8FEA-092BFAEF5A9C}" type="presOf" srcId="{2B0CE627-9D82-4480-996B-1E3B1F831F10}" destId="{73616BA5-A8B2-4A16-80C7-0F443CFD104F}" srcOrd="0" destOrd="2" presId="urn:microsoft.com/office/officeart/2005/8/layout/list1"/>
    <dgm:cxn modelId="{FBAFDC9A-112B-465F-8EDD-B4E5CB3E8950}" type="presOf" srcId="{126F0766-4259-4B89-8ACB-214029A06052}" destId="{995030DA-7430-4DF1-8675-261989166572}" srcOrd="1" destOrd="0" presId="urn:microsoft.com/office/officeart/2005/8/layout/list1"/>
    <dgm:cxn modelId="{D02937BD-07DD-436C-98B3-2995D56524EE}" srcId="{26D2CCE4-7419-4465-82C2-29A00D556921}" destId="{B630A896-0D00-463A-9E82-319B015810D3}" srcOrd="1" destOrd="0" parTransId="{D1C00ACC-B57C-4791-A66A-C8E2D9E55F5C}" sibTransId="{C860FF5D-5BD8-47C0-A0C8-7E9DB52BEFB9}"/>
    <dgm:cxn modelId="{2C67FE11-1654-4551-BE3E-847E408859B6}" type="presParOf" srcId="{E2789D4A-F67B-46F8-B4D0-2784CF5355FE}" destId="{F349CA14-5DA6-4257-A66C-7506E7DF4734}" srcOrd="0" destOrd="0" presId="urn:microsoft.com/office/officeart/2005/8/layout/list1"/>
    <dgm:cxn modelId="{F02A083B-8E04-4350-9DC2-276E797E9575}" type="presParOf" srcId="{F349CA14-5DA6-4257-A66C-7506E7DF4734}" destId="{BA79319D-67AC-4569-82DC-128190E9B915}" srcOrd="0" destOrd="0" presId="urn:microsoft.com/office/officeart/2005/8/layout/list1"/>
    <dgm:cxn modelId="{5CF8ECA2-6FD9-4D65-BF2B-85CA6D1EC32D}" type="presParOf" srcId="{F349CA14-5DA6-4257-A66C-7506E7DF4734}" destId="{923D3790-767C-4BFC-9CAC-51CE91AF3077}" srcOrd="1" destOrd="0" presId="urn:microsoft.com/office/officeart/2005/8/layout/list1"/>
    <dgm:cxn modelId="{04BAD4B4-D5DA-4BD0-BE7D-9F867A9F8DB4}" type="presParOf" srcId="{E2789D4A-F67B-46F8-B4D0-2784CF5355FE}" destId="{8F331117-D74A-4FD4-9FEF-F6C24159FFE1}" srcOrd="1" destOrd="0" presId="urn:microsoft.com/office/officeart/2005/8/layout/list1"/>
    <dgm:cxn modelId="{50BF6D96-A4E1-40B3-9920-8B0C7301F32B}" type="presParOf" srcId="{E2789D4A-F67B-46F8-B4D0-2784CF5355FE}" destId="{73616BA5-A8B2-4A16-80C7-0F443CFD104F}" srcOrd="2" destOrd="0" presId="urn:microsoft.com/office/officeart/2005/8/layout/list1"/>
    <dgm:cxn modelId="{2A9A24C8-55FE-4582-A30D-F8ECD03F7F2B}" type="presParOf" srcId="{E2789D4A-F67B-46F8-B4D0-2784CF5355FE}" destId="{4BECC271-AAA8-4D71-8259-816A51B67CB7}" srcOrd="3" destOrd="0" presId="urn:microsoft.com/office/officeart/2005/8/layout/list1"/>
    <dgm:cxn modelId="{4F9B54A9-27D0-4D45-87C4-047A44C0232E}" type="presParOf" srcId="{E2789D4A-F67B-46F8-B4D0-2784CF5355FE}" destId="{D16F0081-5A3B-4372-A206-09DC902A94B1}" srcOrd="4" destOrd="0" presId="urn:microsoft.com/office/officeart/2005/8/layout/list1"/>
    <dgm:cxn modelId="{104C2A80-88F7-433D-9DBF-C1E97FC34677}" type="presParOf" srcId="{D16F0081-5A3B-4372-A206-09DC902A94B1}" destId="{67FA9661-418F-4454-8E5A-2FDBA3B5A011}" srcOrd="0" destOrd="0" presId="urn:microsoft.com/office/officeart/2005/8/layout/list1"/>
    <dgm:cxn modelId="{0B291877-554B-4515-A92C-5CA520111B97}" type="presParOf" srcId="{D16F0081-5A3B-4372-A206-09DC902A94B1}" destId="{995030DA-7430-4DF1-8675-261989166572}" srcOrd="1" destOrd="0" presId="urn:microsoft.com/office/officeart/2005/8/layout/list1"/>
    <dgm:cxn modelId="{A58227B0-CF17-4C9C-A2BF-8A3DDEB98F96}" type="presParOf" srcId="{E2789D4A-F67B-46F8-B4D0-2784CF5355FE}" destId="{F1FD735F-9503-4CA1-BE95-5CB752C98F7D}" srcOrd="5" destOrd="0" presId="urn:microsoft.com/office/officeart/2005/8/layout/list1"/>
    <dgm:cxn modelId="{599C40FD-8B21-410A-9A45-D1DEF920100A}" type="presParOf" srcId="{E2789D4A-F67B-46F8-B4D0-2784CF5355FE}" destId="{964B8F7D-DEC2-4166-9BB3-9790108A5B68}" srcOrd="6" destOrd="0" presId="urn:microsoft.com/office/officeart/2005/8/layout/list1"/>
    <dgm:cxn modelId="{991B2CFB-DE6E-4670-B3D8-4DB7BFD9BDED}" type="presParOf" srcId="{E2789D4A-F67B-46F8-B4D0-2784CF5355FE}" destId="{7841EBBF-E705-4F44-BFA6-09C79EC46081}" srcOrd="7" destOrd="0" presId="urn:microsoft.com/office/officeart/2005/8/layout/list1"/>
    <dgm:cxn modelId="{6D1DEE44-F986-4947-BD4D-18180947074F}" type="presParOf" srcId="{E2789D4A-F67B-46F8-B4D0-2784CF5355FE}" destId="{E9E05284-ED88-403D-B67E-C99B4720E1FB}" srcOrd="8" destOrd="0" presId="urn:microsoft.com/office/officeart/2005/8/layout/list1"/>
    <dgm:cxn modelId="{0AE11E0D-6DCC-455C-885C-56FE7779E231}" type="presParOf" srcId="{E9E05284-ED88-403D-B67E-C99B4720E1FB}" destId="{E464EAD4-75DE-4536-AC8F-4E2CA6291530}" srcOrd="0" destOrd="0" presId="urn:microsoft.com/office/officeart/2005/8/layout/list1"/>
    <dgm:cxn modelId="{02F5E0F5-1A8D-4B29-808F-266995AD3377}" type="presParOf" srcId="{E9E05284-ED88-403D-B67E-C99B4720E1FB}" destId="{AEDE296A-0305-4FAA-8D4B-55AE520331EB}" srcOrd="1" destOrd="0" presId="urn:microsoft.com/office/officeart/2005/8/layout/list1"/>
    <dgm:cxn modelId="{3937413A-23C7-4B14-ABC2-529420C805B6}" type="presParOf" srcId="{E2789D4A-F67B-46F8-B4D0-2784CF5355FE}" destId="{69A593A5-85E7-4314-894E-058171B1736D}" srcOrd="9" destOrd="0" presId="urn:microsoft.com/office/officeart/2005/8/layout/list1"/>
    <dgm:cxn modelId="{D8F0E82D-243E-4B83-BFD2-4D3BB3446F3A}" type="presParOf" srcId="{E2789D4A-F67B-46F8-B4D0-2784CF5355FE}" destId="{5D909F59-B1D6-4B14-ABDA-1084930D270C}"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343A84A-3B7A-4F6A-80F0-ACA3CD7913DC}" type="doc">
      <dgm:prSet loTypeId="urn:microsoft.com/office/officeart/2005/8/layout/hProcess9" loCatId="process" qsTypeId="urn:microsoft.com/office/officeart/2005/8/quickstyle/simple1" qsCatId="simple" csTypeId="urn:microsoft.com/office/officeart/2005/8/colors/accent2_5" csCatId="accent2"/>
      <dgm:spPr/>
      <dgm:t>
        <a:bodyPr/>
        <a:lstStyle/>
        <a:p>
          <a:endParaRPr lang="zh-CN" altLang="en-US"/>
        </a:p>
      </dgm:t>
    </dgm:pt>
    <dgm:pt modelId="{2C3386DC-0D12-4853-9F40-0FDB7761501D}">
      <dgm:prSet/>
      <dgm:spPr/>
      <dgm:t>
        <a:bodyPr/>
        <a:lstStyle/>
        <a:p>
          <a:pPr rtl="0"/>
          <a:endParaRPr lang="zh-CN" dirty="0"/>
        </a:p>
      </dgm:t>
    </dgm:pt>
    <dgm:pt modelId="{50B7E4F3-92B6-415B-91DE-2F357FD91E36}" type="parTrans" cxnId="{64F9AE2D-9CFB-4B7B-9BF6-06D03231EC6F}">
      <dgm:prSet/>
      <dgm:spPr/>
      <dgm:t>
        <a:bodyPr/>
        <a:lstStyle/>
        <a:p>
          <a:endParaRPr lang="zh-CN" altLang="en-US"/>
        </a:p>
      </dgm:t>
    </dgm:pt>
    <dgm:pt modelId="{4DCB1203-4A47-4346-A5A2-D9AF99E95DC7}" type="sibTrans" cxnId="{64F9AE2D-9CFB-4B7B-9BF6-06D03231EC6F}">
      <dgm:prSet/>
      <dgm:spPr/>
      <dgm:t>
        <a:bodyPr/>
        <a:lstStyle/>
        <a:p>
          <a:endParaRPr lang="zh-CN" altLang="en-US"/>
        </a:p>
      </dgm:t>
    </dgm:pt>
    <dgm:pt modelId="{5B2905F6-2360-4758-965E-460C1200F755}">
      <dgm:prSet/>
      <dgm:spPr/>
      <dgm:t>
        <a:bodyPr/>
        <a:lstStyle/>
        <a:p>
          <a:pPr rtl="0"/>
          <a:endParaRPr lang="zh-CN" dirty="0"/>
        </a:p>
      </dgm:t>
    </dgm:pt>
    <dgm:pt modelId="{FF6FCD08-0021-4DDF-B61F-7FD4A680C372}" type="parTrans" cxnId="{31DFFB25-6EFD-4D94-8196-F62F8DFADD99}">
      <dgm:prSet/>
      <dgm:spPr/>
      <dgm:t>
        <a:bodyPr/>
        <a:lstStyle/>
        <a:p>
          <a:endParaRPr lang="zh-CN" altLang="en-US"/>
        </a:p>
      </dgm:t>
    </dgm:pt>
    <dgm:pt modelId="{00784451-167A-43C6-99F6-69D5C83F1600}" type="sibTrans" cxnId="{31DFFB25-6EFD-4D94-8196-F62F8DFADD99}">
      <dgm:prSet/>
      <dgm:spPr/>
      <dgm:t>
        <a:bodyPr/>
        <a:lstStyle/>
        <a:p>
          <a:endParaRPr lang="zh-CN" altLang="en-US"/>
        </a:p>
      </dgm:t>
    </dgm:pt>
    <dgm:pt modelId="{1EAC3CE8-D420-4FFD-88FF-A7299030D7ED}">
      <dgm:prSet/>
      <dgm:spPr/>
      <dgm:t>
        <a:bodyPr/>
        <a:lstStyle/>
        <a:p>
          <a:pPr rtl="0"/>
          <a:endParaRPr lang="zh-CN" dirty="0"/>
        </a:p>
      </dgm:t>
    </dgm:pt>
    <dgm:pt modelId="{E7CDBB21-B258-4C93-B586-C9E7909FE856}" type="parTrans" cxnId="{F505EB82-B73D-4896-9114-FB7712A96CF9}">
      <dgm:prSet/>
      <dgm:spPr/>
      <dgm:t>
        <a:bodyPr/>
        <a:lstStyle/>
        <a:p>
          <a:endParaRPr lang="zh-CN" altLang="en-US"/>
        </a:p>
      </dgm:t>
    </dgm:pt>
    <dgm:pt modelId="{14AE634C-E392-4242-B98E-896FA8B8F718}" type="sibTrans" cxnId="{F505EB82-B73D-4896-9114-FB7712A96CF9}">
      <dgm:prSet/>
      <dgm:spPr/>
      <dgm:t>
        <a:bodyPr/>
        <a:lstStyle/>
        <a:p>
          <a:endParaRPr lang="zh-CN" altLang="en-US"/>
        </a:p>
      </dgm:t>
    </dgm:pt>
    <dgm:pt modelId="{29AED8BD-F3B9-4AF4-822D-8E80802B190C}">
      <dgm:prSet/>
      <dgm:spPr/>
      <dgm:t>
        <a:bodyPr/>
        <a:lstStyle/>
        <a:p>
          <a:pPr rtl="0"/>
          <a:endParaRPr lang="zh-CN" dirty="0"/>
        </a:p>
      </dgm:t>
    </dgm:pt>
    <dgm:pt modelId="{CCF54960-65B8-4941-9103-2B52867C557E}" type="parTrans" cxnId="{04EA19BC-2E3B-4326-B599-4272497BBBFD}">
      <dgm:prSet/>
      <dgm:spPr/>
      <dgm:t>
        <a:bodyPr/>
        <a:lstStyle/>
        <a:p>
          <a:endParaRPr lang="zh-CN" altLang="en-US"/>
        </a:p>
      </dgm:t>
    </dgm:pt>
    <dgm:pt modelId="{10C0D7D7-69C8-4C17-AB64-9E4D5479DACF}" type="sibTrans" cxnId="{04EA19BC-2E3B-4326-B599-4272497BBBFD}">
      <dgm:prSet/>
      <dgm:spPr/>
      <dgm:t>
        <a:bodyPr/>
        <a:lstStyle/>
        <a:p>
          <a:endParaRPr lang="zh-CN" altLang="en-US"/>
        </a:p>
      </dgm:t>
    </dgm:pt>
    <dgm:pt modelId="{1B4E15B5-879B-4177-B250-80D4BA72FCEE}" type="pres">
      <dgm:prSet presAssocID="{4343A84A-3B7A-4F6A-80F0-ACA3CD7913DC}" presName="CompostProcess" presStyleCnt="0">
        <dgm:presLayoutVars>
          <dgm:dir/>
          <dgm:resizeHandles val="exact"/>
        </dgm:presLayoutVars>
      </dgm:prSet>
      <dgm:spPr/>
      <dgm:t>
        <a:bodyPr/>
        <a:lstStyle/>
        <a:p>
          <a:endParaRPr lang="zh-CN" altLang="en-US"/>
        </a:p>
      </dgm:t>
    </dgm:pt>
    <dgm:pt modelId="{52D6141F-3ADA-4E45-9419-CF4C7E0A3149}" type="pres">
      <dgm:prSet presAssocID="{4343A84A-3B7A-4F6A-80F0-ACA3CD7913DC}" presName="arrow" presStyleLbl="bgShp" presStyleIdx="0" presStyleCnt="1"/>
      <dgm:spPr/>
    </dgm:pt>
    <dgm:pt modelId="{94439254-835A-4303-9113-B52E1E0AA75B}" type="pres">
      <dgm:prSet presAssocID="{4343A84A-3B7A-4F6A-80F0-ACA3CD7913DC}" presName="linearProcess" presStyleCnt="0"/>
      <dgm:spPr/>
    </dgm:pt>
    <dgm:pt modelId="{ACE95BB7-96E4-48F0-B465-BE15193F6D0C}" type="pres">
      <dgm:prSet presAssocID="{2C3386DC-0D12-4853-9F40-0FDB7761501D}" presName="textNode" presStyleLbl="node1" presStyleIdx="0" presStyleCnt="4">
        <dgm:presLayoutVars>
          <dgm:bulletEnabled val="1"/>
        </dgm:presLayoutVars>
      </dgm:prSet>
      <dgm:spPr/>
      <dgm:t>
        <a:bodyPr/>
        <a:lstStyle/>
        <a:p>
          <a:endParaRPr lang="zh-CN" altLang="en-US"/>
        </a:p>
      </dgm:t>
    </dgm:pt>
    <dgm:pt modelId="{B68D61D8-8318-4B56-9EBD-A131845525DB}" type="pres">
      <dgm:prSet presAssocID="{4DCB1203-4A47-4346-A5A2-D9AF99E95DC7}" presName="sibTrans" presStyleCnt="0"/>
      <dgm:spPr/>
    </dgm:pt>
    <dgm:pt modelId="{96DC1214-BA9A-4E00-8045-748EC0253397}" type="pres">
      <dgm:prSet presAssocID="{5B2905F6-2360-4758-965E-460C1200F755}" presName="textNode" presStyleLbl="node1" presStyleIdx="1" presStyleCnt="4">
        <dgm:presLayoutVars>
          <dgm:bulletEnabled val="1"/>
        </dgm:presLayoutVars>
      </dgm:prSet>
      <dgm:spPr/>
      <dgm:t>
        <a:bodyPr/>
        <a:lstStyle/>
        <a:p>
          <a:endParaRPr lang="zh-CN" altLang="en-US"/>
        </a:p>
      </dgm:t>
    </dgm:pt>
    <dgm:pt modelId="{6A670383-A00A-44A4-8F18-B8669F1D5BEF}" type="pres">
      <dgm:prSet presAssocID="{00784451-167A-43C6-99F6-69D5C83F1600}" presName="sibTrans" presStyleCnt="0"/>
      <dgm:spPr/>
    </dgm:pt>
    <dgm:pt modelId="{D1B4D8BC-3253-4D71-949A-9C69951E1F6C}" type="pres">
      <dgm:prSet presAssocID="{1EAC3CE8-D420-4FFD-88FF-A7299030D7ED}" presName="textNode" presStyleLbl="node1" presStyleIdx="2" presStyleCnt="4">
        <dgm:presLayoutVars>
          <dgm:bulletEnabled val="1"/>
        </dgm:presLayoutVars>
      </dgm:prSet>
      <dgm:spPr/>
      <dgm:t>
        <a:bodyPr/>
        <a:lstStyle/>
        <a:p>
          <a:endParaRPr lang="zh-CN" altLang="en-US"/>
        </a:p>
      </dgm:t>
    </dgm:pt>
    <dgm:pt modelId="{2661EB68-C9AD-4DB2-8702-C14F3D64B952}" type="pres">
      <dgm:prSet presAssocID="{14AE634C-E392-4242-B98E-896FA8B8F718}" presName="sibTrans" presStyleCnt="0"/>
      <dgm:spPr/>
    </dgm:pt>
    <dgm:pt modelId="{301A08E5-6387-4440-99D5-0DB784F54C59}" type="pres">
      <dgm:prSet presAssocID="{29AED8BD-F3B9-4AF4-822D-8E80802B190C}" presName="textNode" presStyleLbl="node1" presStyleIdx="3" presStyleCnt="4">
        <dgm:presLayoutVars>
          <dgm:bulletEnabled val="1"/>
        </dgm:presLayoutVars>
      </dgm:prSet>
      <dgm:spPr/>
      <dgm:t>
        <a:bodyPr/>
        <a:lstStyle/>
        <a:p>
          <a:endParaRPr lang="zh-CN" altLang="en-US"/>
        </a:p>
      </dgm:t>
    </dgm:pt>
  </dgm:ptLst>
  <dgm:cxnLst>
    <dgm:cxn modelId="{2660CFCE-F2F4-472C-AF41-C667D7D06D07}" type="presOf" srcId="{1EAC3CE8-D420-4FFD-88FF-A7299030D7ED}" destId="{D1B4D8BC-3253-4D71-949A-9C69951E1F6C}" srcOrd="0" destOrd="0" presId="urn:microsoft.com/office/officeart/2005/8/layout/hProcess9"/>
    <dgm:cxn modelId="{04EA19BC-2E3B-4326-B599-4272497BBBFD}" srcId="{4343A84A-3B7A-4F6A-80F0-ACA3CD7913DC}" destId="{29AED8BD-F3B9-4AF4-822D-8E80802B190C}" srcOrd="3" destOrd="0" parTransId="{CCF54960-65B8-4941-9103-2B52867C557E}" sibTransId="{10C0D7D7-69C8-4C17-AB64-9E4D5479DACF}"/>
    <dgm:cxn modelId="{DCB6E834-C780-4F8A-838F-8F8049A3F3A5}" type="presOf" srcId="{5B2905F6-2360-4758-965E-460C1200F755}" destId="{96DC1214-BA9A-4E00-8045-748EC0253397}" srcOrd="0" destOrd="0" presId="urn:microsoft.com/office/officeart/2005/8/layout/hProcess9"/>
    <dgm:cxn modelId="{4B7F6FCD-F39C-4990-9597-16BB36D445BE}" type="presOf" srcId="{4343A84A-3B7A-4F6A-80F0-ACA3CD7913DC}" destId="{1B4E15B5-879B-4177-B250-80D4BA72FCEE}" srcOrd="0" destOrd="0" presId="urn:microsoft.com/office/officeart/2005/8/layout/hProcess9"/>
    <dgm:cxn modelId="{64F9AE2D-9CFB-4B7B-9BF6-06D03231EC6F}" srcId="{4343A84A-3B7A-4F6A-80F0-ACA3CD7913DC}" destId="{2C3386DC-0D12-4853-9F40-0FDB7761501D}" srcOrd="0" destOrd="0" parTransId="{50B7E4F3-92B6-415B-91DE-2F357FD91E36}" sibTransId="{4DCB1203-4A47-4346-A5A2-D9AF99E95DC7}"/>
    <dgm:cxn modelId="{572FB828-DAE4-4FD3-A0F6-64CC7716D4FE}" type="presOf" srcId="{2C3386DC-0D12-4853-9F40-0FDB7761501D}" destId="{ACE95BB7-96E4-48F0-B465-BE15193F6D0C}" srcOrd="0" destOrd="0" presId="urn:microsoft.com/office/officeart/2005/8/layout/hProcess9"/>
    <dgm:cxn modelId="{90C171C9-E2F5-4BF2-B89A-4F89CF74FE8C}" type="presOf" srcId="{29AED8BD-F3B9-4AF4-822D-8E80802B190C}" destId="{301A08E5-6387-4440-99D5-0DB784F54C59}" srcOrd="0" destOrd="0" presId="urn:microsoft.com/office/officeart/2005/8/layout/hProcess9"/>
    <dgm:cxn modelId="{31DFFB25-6EFD-4D94-8196-F62F8DFADD99}" srcId="{4343A84A-3B7A-4F6A-80F0-ACA3CD7913DC}" destId="{5B2905F6-2360-4758-965E-460C1200F755}" srcOrd="1" destOrd="0" parTransId="{FF6FCD08-0021-4DDF-B61F-7FD4A680C372}" sibTransId="{00784451-167A-43C6-99F6-69D5C83F1600}"/>
    <dgm:cxn modelId="{F505EB82-B73D-4896-9114-FB7712A96CF9}" srcId="{4343A84A-3B7A-4F6A-80F0-ACA3CD7913DC}" destId="{1EAC3CE8-D420-4FFD-88FF-A7299030D7ED}" srcOrd="2" destOrd="0" parTransId="{E7CDBB21-B258-4C93-B586-C9E7909FE856}" sibTransId="{14AE634C-E392-4242-B98E-896FA8B8F718}"/>
    <dgm:cxn modelId="{0211D840-DB52-43D2-A1E3-78E9CF666814}" type="presParOf" srcId="{1B4E15B5-879B-4177-B250-80D4BA72FCEE}" destId="{52D6141F-3ADA-4E45-9419-CF4C7E0A3149}" srcOrd="0" destOrd="0" presId="urn:microsoft.com/office/officeart/2005/8/layout/hProcess9"/>
    <dgm:cxn modelId="{6714C1E6-93AA-48D3-AD88-BEBCC51A34D4}" type="presParOf" srcId="{1B4E15B5-879B-4177-B250-80D4BA72FCEE}" destId="{94439254-835A-4303-9113-B52E1E0AA75B}" srcOrd="1" destOrd="0" presId="urn:microsoft.com/office/officeart/2005/8/layout/hProcess9"/>
    <dgm:cxn modelId="{47F26689-CE18-4FFC-AE01-68C6EF1F8BCA}" type="presParOf" srcId="{94439254-835A-4303-9113-B52E1E0AA75B}" destId="{ACE95BB7-96E4-48F0-B465-BE15193F6D0C}" srcOrd="0" destOrd="0" presId="urn:microsoft.com/office/officeart/2005/8/layout/hProcess9"/>
    <dgm:cxn modelId="{99AAAE04-4D53-48BE-919D-61DD64354CB6}" type="presParOf" srcId="{94439254-835A-4303-9113-B52E1E0AA75B}" destId="{B68D61D8-8318-4B56-9EBD-A131845525DB}" srcOrd="1" destOrd="0" presId="urn:microsoft.com/office/officeart/2005/8/layout/hProcess9"/>
    <dgm:cxn modelId="{62B797C6-CBFC-46EF-9DBB-E55FCA0D696D}" type="presParOf" srcId="{94439254-835A-4303-9113-B52E1E0AA75B}" destId="{96DC1214-BA9A-4E00-8045-748EC0253397}" srcOrd="2" destOrd="0" presId="urn:microsoft.com/office/officeart/2005/8/layout/hProcess9"/>
    <dgm:cxn modelId="{23FAF3A6-1F5B-4627-8C5E-21157FA9608A}" type="presParOf" srcId="{94439254-835A-4303-9113-B52E1E0AA75B}" destId="{6A670383-A00A-44A4-8F18-B8669F1D5BEF}" srcOrd="3" destOrd="0" presId="urn:microsoft.com/office/officeart/2005/8/layout/hProcess9"/>
    <dgm:cxn modelId="{ACC01AED-1568-4B9A-9534-0B9F4C5F1BDD}" type="presParOf" srcId="{94439254-835A-4303-9113-B52E1E0AA75B}" destId="{D1B4D8BC-3253-4D71-949A-9C69951E1F6C}" srcOrd="4" destOrd="0" presId="urn:microsoft.com/office/officeart/2005/8/layout/hProcess9"/>
    <dgm:cxn modelId="{88835D63-9379-415D-A4DD-EF7D80DB8B9F}" type="presParOf" srcId="{94439254-835A-4303-9113-B52E1E0AA75B}" destId="{2661EB68-C9AD-4DB2-8702-C14F3D64B952}" srcOrd="5" destOrd="0" presId="urn:microsoft.com/office/officeart/2005/8/layout/hProcess9"/>
    <dgm:cxn modelId="{4FF53E21-BE6B-415F-8137-EC060F7A67F3}" type="presParOf" srcId="{94439254-835A-4303-9113-B52E1E0AA75B}" destId="{301A08E5-6387-4440-99D5-0DB784F54C59}"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E04AC5D-FE1E-4F08-98AC-64E945757290}" type="doc">
      <dgm:prSet loTypeId="urn:microsoft.com/office/officeart/2005/8/layout/vList2" loCatId="list" qsTypeId="urn:microsoft.com/office/officeart/2005/8/quickstyle/simple3" qsCatId="simple" csTypeId="urn:microsoft.com/office/officeart/2005/8/colors/accent5_2" csCatId="accent5" phldr="1"/>
      <dgm:spPr/>
      <dgm:t>
        <a:bodyPr/>
        <a:lstStyle/>
        <a:p>
          <a:endParaRPr lang="zh-CN" altLang="en-US"/>
        </a:p>
      </dgm:t>
    </dgm:pt>
    <dgm:pt modelId="{7976AE5C-DF39-4DC2-A365-F347D2A1493D}">
      <dgm:prSet/>
      <dgm:spPr/>
      <dgm:t>
        <a:bodyPr/>
        <a:lstStyle/>
        <a:p>
          <a:pPr rtl="0"/>
          <a:r>
            <a:rPr lang="zh-CN" dirty="0" smtClean="0"/>
            <a:t>算法骨架不变</a:t>
          </a:r>
          <a:endParaRPr lang="en-US" dirty="0"/>
        </a:p>
      </dgm:t>
    </dgm:pt>
    <dgm:pt modelId="{E68CEABA-BA3E-424B-9A2A-FCF8D4345F14}" type="parTrans" cxnId="{5E4C7BFB-292E-49BE-BBC9-6270061C13F9}">
      <dgm:prSet/>
      <dgm:spPr/>
      <dgm:t>
        <a:bodyPr/>
        <a:lstStyle/>
        <a:p>
          <a:endParaRPr lang="zh-CN" altLang="en-US"/>
        </a:p>
      </dgm:t>
    </dgm:pt>
    <dgm:pt modelId="{D6309D64-D934-45B2-8772-94452502DAF7}" type="sibTrans" cxnId="{5E4C7BFB-292E-49BE-BBC9-6270061C13F9}">
      <dgm:prSet/>
      <dgm:spPr/>
      <dgm:t>
        <a:bodyPr/>
        <a:lstStyle/>
        <a:p>
          <a:endParaRPr lang="zh-CN" altLang="en-US"/>
        </a:p>
      </dgm:t>
    </dgm:pt>
    <dgm:pt modelId="{47A99857-0D5D-4CD4-B925-CF12C8624A2D}">
      <dgm:prSet/>
      <dgm:spPr/>
      <dgm:t>
        <a:bodyPr/>
        <a:lstStyle/>
        <a:p>
          <a:pPr rtl="0"/>
          <a:r>
            <a:rPr lang="zh-CN" dirty="0" smtClean="0"/>
            <a:t>具体步骤实现变化</a:t>
          </a:r>
          <a:endParaRPr lang="en-US" dirty="0"/>
        </a:p>
      </dgm:t>
    </dgm:pt>
    <dgm:pt modelId="{902FA4A7-C496-4179-887E-591790F2C6CC}" type="parTrans" cxnId="{8E27ADF9-05A8-44C5-AE2E-050CE4FC6D06}">
      <dgm:prSet/>
      <dgm:spPr/>
      <dgm:t>
        <a:bodyPr/>
        <a:lstStyle/>
        <a:p>
          <a:endParaRPr lang="zh-CN" altLang="en-US"/>
        </a:p>
      </dgm:t>
    </dgm:pt>
    <dgm:pt modelId="{828BA8F7-DB84-4720-A44C-D0DDA5627753}" type="sibTrans" cxnId="{8E27ADF9-05A8-44C5-AE2E-050CE4FC6D06}">
      <dgm:prSet/>
      <dgm:spPr/>
      <dgm:t>
        <a:bodyPr/>
        <a:lstStyle/>
        <a:p>
          <a:endParaRPr lang="zh-CN" altLang="en-US"/>
        </a:p>
      </dgm:t>
    </dgm:pt>
    <dgm:pt modelId="{FBE13817-C835-4C56-9852-4772358DF256}">
      <dgm:prSet/>
      <dgm:spPr/>
      <dgm:t>
        <a:bodyPr/>
        <a:lstStyle/>
        <a:p>
          <a:pPr rtl="0"/>
          <a:r>
            <a:rPr lang="zh-CN" dirty="0" smtClean="0"/>
            <a:t>目标：延迟细节的实现到子类</a:t>
          </a:r>
          <a:r>
            <a:rPr lang="en-US" altLang="zh-CN" dirty="0" smtClean="0"/>
            <a:t>     </a:t>
          </a:r>
          <a:r>
            <a:rPr lang="zh-CN" altLang="en-US" dirty="0" smtClean="0"/>
            <a:t>          。</a:t>
          </a:r>
          <a:r>
            <a:rPr lang="en-US" altLang="zh-CN" dirty="0" smtClean="0"/>
            <a:t>               </a:t>
          </a:r>
          <a:endParaRPr lang="zh-CN" dirty="0"/>
        </a:p>
      </dgm:t>
    </dgm:pt>
    <dgm:pt modelId="{C545C569-A75C-46BF-8824-05D4042FC38D}" type="parTrans" cxnId="{7CB0287C-196E-4D39-9BAA-1D5F95B1F7CC}">
      <dgm:prSet/>
      <dgm:spPr/>
      <dgm:t>
        <a:bodyPr/>
        <a:lstStyle/>
        <a:p>
          <a:endParaRPr lang="zh-CN" altLang="en-US"/>
        </a:p>
      </dgm:t>
    </dgm:pt>
    <dgm:pt modelId="{D61A2644-0CEA-4739-AC53-ACBF13DD9E87}" type="sibTrans" cxnId="{7CB0287C-196E-4D39-9BAA-1D5F95B1F7CC}">
      <dgm:prSet/>
      <dgm:spPr/>
      <dgm:t>
        <a:bodyPr/>
        <a:lstStyle/>
        <a:p>
          <a:endParaRPr lang="zh-CN" altLang="en-US"/>
        </a:p>
      </dgm:t>
    </dgm:pt>
    <dgm:pt modelId="{18A1BD5F-A318-4408-B3A2-A5C624254AF7}" type="pres">
      <dgm:prSet presAssocID="{4E04AC5D-FE1E-4F08-98AC-64E945757290}" presName="linear" presStyleCnt="0">
        <dgm:presLayoutVars>
          <dgm:animLvl val="lvl"/>
          <dgm:resizeHandles val="exact"/>
        </dgm:presLayoutVars>
      </dgm:prSet>
      <dgm:spPr/>
      <dgm:t>
        <a:bodyPr/>
        <a:lstStyle/>
        <a:p>
          <a:endParaRPr lang="zh-CN" altLang="en-US"/>
        </a:p>
      </dgm:t>
    </dgm:pt>
    <dgm:pt modelId="{AA3BA332-5E3A-4EA6-9A31-59724CD8F263}" type="pres">
      <dgm:prSet presAssocID="{7976AE5C-DF39-4DC2-A365-F347D2A1493D}" presName="parentText" presStyleLbl="node1" presStyleIdx="0" presStyleCnt="3">
        <dgm:presLayoutVars>
          <dgm:chMax val="0"/>
          <dgm:bulletEnabled val="1"/>
        </dgm:presLayoutVars>
      </dgm:prSet>
      <dgm:spPr/>
      <dgm:t>
        <a:bodyPr/>
        <a:lstStyle/>
        <a:p>
          <a:endParaRPr lang="zh-CN" altLang="en-US"/>
        </a:p>
      </dgm:t>
    </dgm:pt>
    <dgm:pt modelId="{283ABAFD-6765-4008-892B-5CBB9668043E}" type="pres">
      <dgm:prSet presAssocID="{D6309D64-D934-45B2-8772-94452502DAF7}" presName="spacer" presStyleCnt="0"/>
      <dgm:spPr/>
    </dgm:pt>
    <dgm:pt modelId="{9A0F7284-E961-42D7-A0FE-2BCC377ABF74}" type="pres">
      <dgm:prSet presAssocID="{47A99857-0D5D-4CD4-B925-CF12C8624A2D}" presName="parentText" presStyleLbl="node1" presStyleIdx="1" presStyleCnt="3">
        <dgm:presLayoutVars>
          <dgm:chMax val="0"/>
          <dgm:bulletEnabled val="1"/>
        </dgm:presLayoutVars>
      </dgm:prSet>
      <dgm:spPr/>
      <dgm:t>
        <a:bodyPr/>
        <a:lstStyle/>
        <a:p>
          <a:endParaRPr lang="zh-CN" altLang="en-US"/>
        </a:p>
      </dgm:t>
    </dgm:pt>
    <dgm:pt modelId="{8AFEEB58-E3FC-44F0-A540-F8A43884CCEF}" type="pres">
      <dgm:prSet presAssocID="{828BA8F7-DB84-4720-A44C-D0DDA5627753}" presName="spacer" presStyleCnt="0"/>
      <dgm:spPr/>
    </dgm:pt>
    <dgm:pt modelId="{19A1DC62-2AAE-4272-919E-FDD51138E9FA}" type="pres">
      <dgm:prSet presAssocID="{FBE13817-C835-4C56-9852-4772358DF256}" presName="parentText" presStyleLbl="node1" presStyleIdx="2" presStyleCnt="3">
        <dgm:presLayoutVars>
          <dgm:chMax val="0"/>
          <dgm:bulletEnabled val="1"/>
        </dgm:presLayoutVars>
      </dgm:prSet>
      <dgm:spPr/>
      <dgm:t>
        <a:bodyPr/>
        <a:lstStyle/>
        <a:p>
          <a:endParaRPr lang="zh-CN" altLang="en-US"/>
        </a:p>
      </dgm:t>
    </dgm:pt>
  </dgm:ptLst>
  <dgm:cxnLst>
    <dgm:cxn modelId="{A4D16E7E-6309-48B4-8934-B60BC925C353}" type="presOf" srcId="{FBE13817-C835-4C56-9852-4772358DF256}" destId="{19A1DC62-2AAE-4272-919E-FDD51138E9FA}" srcOrd="0" destOrd="0" presId="urn:microsoft.com/office/officeart/2005/8/layout/vList2"/>
    <dgm:cxn modelId="{83DD4735-93C3-4437-BD4E-63DFEFC75984}" type="presOf" srcId="{4E04AC5D-FE1E-4F08-98AC-64E945757290}" destId="{18A1BD5F-A318-4408-B3A2-A5C624254AF7}" srcOrd="0" destOrd="0" presId="urn:microsoft.com/office/officeart/2005/8/layout/vList2"/>
    <dgm:cxn modelId="{5E4C7BFB-292E-49BE-BBC9-6270061C13F9}" srcId="{4E04AC5D-FE1E-4F08-98AC-64E945757290}" destId="{7976AE5C-DF39-4DC2-A365-F347D2A1493D}" srcOrd="0" destOrd="0" parTransId="{E68CEABA-BA3E-424B-9A2A-FCF8D4345F14}" sibTransId="{D6309D64-D934-45B2-8772-94452502DAF7}"/>
    <dgm:cxn modelId="{B7A3E7D7-5A39-4F1F-8EFA-B158A23908D7}" type="presOf" srcId="{7976AE5C-DF39-4DC2-A365-F347D2A1493D}" destId="{AA3BA332-5E3A-4EA6-9A31-59724CD8F263}" srcOrd="0" destOrd="0" presId="urn:microsoft.com/office/officeart/2005/8/layout/vList2"/>
    <dgm:cxn modelId="{7CB0287C-196E-4D39-9BAA-1D5F95B1F7CC}" srcId="{4E04AC5D-FE1E-4F08-98AC-64E945757290}" destId="{FBE13817-C835-4C56-9852-4772358DF256}" srcOrd="2" destOrd="0" parTransId="{C545C569-A75C-46BF-8824-05D4042FC38D}" sibTransId="{D61A2644-0CEA-4739-AC53-ACBF13DD9E87}"/>
    <dgm:cxn modelId="{8E27ADF9-05A8-44C5-AE2E-050CE4FC6D06}" srcId="{4E04AC5D-FE1E-4F08-98AC-64E945757290}" destId="{47A99857-0D5D-4CD4-B925-CF12C8624A2D}" srcOrd="1" destOrd="0" parTransId="{902FA4A7-C496-4179-887E-591790F2C6CC}" sibTransId="{828BA8F7-DB84-4720-A44C-D0DDA5627753}"/>
    <dgm:cxn modelId="{E1391986-66A0-4A56-8136-72601DBFC3C8}" type="presOf" srcId="{47A99857-0D5D-4CD4-B925-CF12C8624A2D}" destId="{9A0F7284-E961-42D7-A0FE-2BCC377ABF74}" srcOrd="0" destOrd="0" presId="urn:microsoft.com/office/officeart/2005/8/layout/vList2"/>
    <dgm:cxn modelId="{71B7D072-5B20-43AA-85E6-D2F4A254090E}" type="presParOf" srcId="{18A1BD5F-A318-4408-B3A2-A5C624254AF7}" destId="{AA3BA332-5E3A-4EA6-9A31-59724CD8F263}" srcOrd="0" destOrd="0" presId="urn:microsoft.com/office/officeart/2005/8/layout/vList2"/>
    <dgm:cxn modelId="{D844674D-1FCB-44E6-8CA1-0C935C224DA7}" type="presParOf" srcId="{18A1BD5F-A318-4408-B3A2-A5C624254AF7}" destId="{283ABAFD-6765-4008-892B-5CBB9668043E}" srcOrd="1" destOrd="0" presId="urn:microsoft.com/office/officeart/2005/8/layout/vList2"/>
    <dgm:cxn modelId="{DB7D2F86-5FD9-4267-9142-0962019F06F4}" type="presParOf" srcId="{18A1BD5F-A318-4408-B3A2-A5C624254AF7}" destId="{9A0F7284-E961-42D7-A0FE-2BCC377ABF74}" srcOrd="2" destOrd="0" presId="urn:microsoft.com/office/officeart/2005/8/layout/vList2"/>
    <dgm:cxn modelId="{B237DFF6-9733-404B-A8F3-EB8E253A5E27}" type="presParOf" srcId="{18A1BD5F-A318-4408-B3A2-A5C624254AF7}" destId="{8AFEEB58-E3FC-44F0-A540-F8A43884CCEF}" srcOrd="3" destOrd="0" presId="urn:microsoft.com/office/officeart/2005/8/layout/vList2"/>
    <dgm:cxn modelId="{FC127CBF-8F17-4AE3-8263-95372701BCC8}" type="presParOf" srcId="{18A1BD5F-A318-4408-B3A2-A5C624254AF7}" destId="{19A1DC62-2AAE-4272-919E-FDD51138E9FA}"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482C2C3-E5F8-429A-B739-C82B85BAEE17}" type="doc">
      <dgm:prSet loTypeId="urn:microsoft.com/office/officeart/2005/8/layout/vList2" loCatId="list" qsTypeId="urn:microsoft.com/office/officeart/2005/8/quickstyle/simple3" qsCatId="simple" csTypeId="urn:microsoft.com/office/officeart/2005/8/colors/accent5_2" csCatId="accent5"/>
      <dgm:spPr/>
      <dgm:t>
        <a:bodyPr/>
        <a:lstStyle/>
        <a:p>
          <a:endParaRPr lang="zh-CN" altLang="en-US"/>
        </a:p>
      </dgm:t>
    </dgm:pt>
    <dgm:pt modelId="{664F1AEE-196E-4655-B876-651818272B97}">
      <dgm:prSet/>
      <dgm:spPr/>
      <dgm:t>
        <a:bodyPr/>
        <a:lstStyle/>
        <a:p>
          <a:pPr rtl="0"/>
          <a:r>
            <a:rPr lang="zh-CN" dirty="0" smtClean="0"/>
            <a:t>算法用途和接口不变</a:t>
          </a:r>
          <a:endParaRPr lang="en-US" dirty="0"/>
        </a:p>
      </dgm:t>
    </dgm:pt>
    <dgm:pt modelId="{53E0FEA2-F950-4999-B5F7-5A03BE72BB54}" type="parTrans" cxnId="{3B9CE1C9-4224-439F-AA40-BBD1343DCF98}">
      <dgm:prSet/>
      <dgm:spPr/>
      <dgm:t>
        <a:bodyPr/>
        <a:lstStyle/>
        <a:p>
          <a:endParaRPr lang="zh-CN" altLang="en-US"/>
        </a:p>
      </dgm:t>
    </dgm:pt>
    <dgm:pt modelId="{EE4ED443-9731-46A3-996D-43CDEBD760A4}" type="sibTrans" cxnId="{3B9CE1C9-4224-439F-AA40-BBD1343DCF98}">
      <dgm:prSet/>
      <dgm:spPr/>
      <dgm:t>
        <a:bodyPr/>
        <a:lstStyle/>
        <a:p>
          <a:endParaRPr lang="zh-CN" altLang="en-US"/>
        </a:p>
      </dgm:t>
    </dgm:pt>
    <dgm:pt modelId="{B802B1CF-9E76-4A10-8C7E-4C0B099DCC0C}">
      <dgm:prSet/>
      <dgm:spPr/>
      <dgm:t>
        <a:bodyPr/>
        <a:lstStyle/>
        <a:p>
          <a:pPr rtl="0"/>
          <a:r>
            <a:rPr lang="zh-CN" dirty="0" smtClean="0"/>
            <a:t>算法实现变化</a:t>
          </a:r>
          <a:endParaRPr lang="en-US" dirty="0"/>
        </a:p>
      </dgm:t>
    </dgm:pt>
    <dgm:pt modelId="{71A2A695-D14F-433E-BEC5-BEFEB7CFFE47}" type="parTrans" cxnId="{43BE40E3-C1C3-4337-94D7-FF8B678B530A}">
      <dgm:prSet/>
      <dgm:spPr/>
      <dgm:t>
        <a:bodyPr/>
        <a:lstStyle/>
        <a:p>
          <a:endParaRPr lang="zh-CN" altLang="en-US"/>
        </a:p>
      </dgm:t>
    </dgm:pt>
    <dgm:pt modelId="{00D06B94-013C-45D1-916A-144ABBAE204E}" type="sibTrans" cxnId="{43BE40E3-C1C3-4337-94D7-FF8B678B530A}">
      <dgm:prSet/>
      <dgm:spPr/>
      <dgm:t>
        <a:bodyPr/>
        <a:lstStyle/>
        <a:p>
          <a:endParaRPr lang="zh-CN" altLang="en-US"/>
        </a:p>
      </dgm:t>
    </dgm:pt>
    <dgm:pt modelId="{D9BBC8D8-F77C-4620-9F0A-D216D42E7C75}">
      <dgm:prSet/>
      <dgm:spPr/>
      <dgm:t>
        <a:bodyPr/>
        <a:lstStyle/>
        <a:p>
          <a:pPr rtl="0"/>
          <a:r>
            <a:rPr lang="zh-CN" dirty="0" smtClean="0"/>
            <a:t>目标：组合实现灵活的策略，避免类膨胀</a:t>
          </a:r>
          <a:endParaRPr lang="zh-CN" dirty="0"/>
        </a:p>
      </dgm:t>
    </dgm:pt>
    <dgm:pt modelId="{5600FEBF-D562-4EAA-A267-615D1C3768C3}" type="parTrans" cxnId="{E80A0A2B-8599-47E5-9AB9-B64A6813527F}">
      <dgm:prSet/>
      <dgm:spPr/>
      <dgm:t>
        <a:bodyPr/>
        <a:lstStyle/>
        <a:p>
          <a:endParaRPr lang="zh-CN" altLang="en-US"/>
        </a:p>
      </dgm:t>
    </dgm:pt>
    <dgm:pt modelId="{3D986C3D-ACC3-4BDE-9857-54B3488B2ABA}" type="sibTrans" cxnId="{E80A0A2B-8599-47E5-9AB9-B64A6813527F}">
      <dgm:prSet/>
      <dgm:spPr/>
      <dgm:t>
        <a:bodyPr/>
        <a:lstStyle/>
        <a:p>
          <a:endParaRPr lang="zh-CN" altLang="en-US"/>
        </a:p>
      </dgm:t>
    </dgm:pt>
    <dgm:pt modelId="{48123D3E-FB4F-4B4C-A738-E13A5962128D}" type="pres">
      <dgm:prSet presAssocID="{A482C2C3-E5F8-429A-B739-C82B85BAEE17}" presName="linear" presStyleCnt="0">
        <dgm:presLayoutVars>
          <dgm:animLvl val="lvl"/>
          <dgm:resizeHandles val="exact"/>
        </dgm:presLayoutVars>
      </dgm:prSet>
      <dgm:spPr/>
      <dgm:t>
        <a:bodyPr/>
        <a:lstStyle/>
        <a:p>
          <a:endParaRPr lang="zh-CN" altLang="en-US"/>
        </a:p>
      </dgm:t>
    </dgm:pt>
    <dgm:pt modelId="{76E58817-CC37-41B7-BA09-BF22F8AE6106}" type="pres">
      <dgm:prSet presAssocID="{664F1AEE-196E-4655-B876-651818272B97}" presName="parentText" presStyleLbl="node1" presStyleIdx="0" presStyleCnt="3">
        <dgm:presLayoutVars>
          <dgm:chMax val="0"/>
          <dgm:bulletEnabled val="1"/>
        </dgm:presLayoutVars>
      </dgm:prSet>
      <dgm:spPr/>
      <dgm:t>
        <a:bodyPr/>
        <a:lstStyle/>
        <a:p>
          <a:endParaRPr lang="zh-CN" altLang="en-US"/>
        </a:p>
      </dgm:t>
    </dgm:pt>
    <dgm:pt modelId="{5FE753CD-F828-4AF7-A1D8-34AB0A32A438}" type="pres">
      <dgm:prSet presAssocID="{EE4ED443-9731-46A3-996D-43CDEBD760A4}" presName="spacer" presStyleCnt="0"/>
      <dgm:spPr/>
    </dgm:pt>
    <dgm:pt modelId="{BBAFA9C8-8753-48F4-A209-6728AC7130ED}" type="pres">
      <dgm:prSet presAssocID="{B802B1CF-9E76-4A10-8C7E-4C0B099DCC0C}" presName="parentText" presStyleLbl="node1" presStyleIdx="1" presStyleCnt="3">
        <dgm:presLayoutVars>
          <dgm:chMax val="0"/>
          <dgm:bulletEnabled val="1"/>
        </dgm:presLayoutVars>
      </dgm:prSet>
      <dgm:spPr/>
      <dgm:t>
        <a:bodyPr/>
        <a:lstStyle/>
        <a:p>
          <a:endParaRPr lang="zh-CN" altLang="en-US"/>
        </a:p>
      </dgm:t>
    </dgm:pt>
    <dgm:pt modelId="{7748C53C-4BBB-46E3-925B-72471661A8CC}" type="pres">
      <dgm:prSet presAssocID="{00D06B94-013C-45D1-916A-144ABBAE204E}" presName="spacer" presStyleCnt="0"/>
      <dgm:spPr/>
    </dgm:pt>
    <dgm:pt modelId="{A0F3FED3-5182-4733-8C71-C9DCD8D202BC}" type="pres">
      <dgm:prSet presAssocID="{D9BBC8D8-F77C-4620-9F0A-D216D42E7C75}" presName="parentText" presStyleLbl="node1" presStyleIdx="2" presStyleCnt="3">
        <dgm:presLayoutVars>
          <dgm:chMax val="0"/>
          <dgm:bulletEnabled val="1"/>
        </dgm:presLayoutVars>
      </dgm:prSet>
      <dgm:spPr/>
      <dgm:t>
        <a:bodyPr/>
        <a:lstStyle/>
        <a:p>
          <a:endParaRPr lang="zh-CN" altLang="en-US"/>
        </a:p>
      </dgm:t>
    </dgm:pt>
  </dgm:ptLst>
  <dgm:cxnLst>
    <dgm:cxn modelId="{8FC36105-A6E2-441D-9639-6C6913BFE6B3}" type="presOf" srcId="{A482C2C3-E5F8-429A-B739-C82B85BAEE17}" destId="{48123D3E-FB4F-4B4C-A738-E13A5962128D}" srcOrd="0" destOrd="0" presId="urn:microsoft.com/office/officeart/2005/8/layout/vList2"/>
    <dgm:cxn modelId="{BDFD5D70-A013-47E7-B5FD-CF23F25E9D22}" type="presOf" srcId="{D9BBC8D8-F77C-4620-9F0A-D216D42E7C75}" destId="{A0F3FED3-5182-4733-8C71-C9DCD8D202BC}" srcOrd="0" destOrd="0" presId="urn:microsoft.com/office/officeart/2005/8/layout/vList2"/>
    <dgm:cxn modelId="{3B9CE1C9-4224-439F-AA40-BBD1343DCF98}" srcId="{A482C2C3-E5F8-429A-B739-C82B85BAEE17}" destId="{664F1AEE-196E-4655-B876-651818272B97}" srcOrd="0" destOrd="0" parTransId="{53E0FEA2-F950-4999-B5F7-5A03BE72BB54}" sibTransId="{EE4ED443-9731-46A3-996D-43CDEBD760A4}"/>
    <dgm:cxn modelId="{E80A0A2B-8599-47E5-9AB9-B64A6813527F}" srcId="{A482C2C3-E5F8-429A-B739-C82B85BAEE17}" destId="{D9BBC8D8-F77C-4620-9F0A-D216D42E7C75}" srcOrd="2" destOrd="0" parTransId="{5600FEBF-D562-4EAA-A267-615D1C3768C3}" sibTransId="{3D986C3D-ACC3-4BDE-9857-54B3488B2ABA}"/>
    <dgm:cxn modelId="{43BE40E3-C1C3-4337-94D7-FF8B678B530A}" srcId="{A482C2C3-E5F8-429A-B739-C82B85BAEE17}" destId="{B802B1CF-9E76-4A10-8C7E-4C0B099DCC0C}" srcOrd="1" destOrd="0" parTransId="{71A2A695-D14F-433E-BEC5-BEFEB7CFFE47}" sibTransId="{00D06B94-013C-45D1-916A-144ABBAE204E}"/>
    <dgm:cxn modelId="{EB083210-3FAA-499D-A79B-24A5A6496365}" type="presOf" srcId="{B802B1CF-9E76-4A10-8C7E-4C0B099DCC0C}" destId="{BBAFA9C8-8753-48F4-A209-6728AC7130ED}" srcOrd="0" destOrd="0" presId="urn:microsoft.com/office/officeart/2005/8/layout/vList2"/>
    <dgm:cxn modelId="{CE7ABFC1-C044-441F-9475-4A207AFFAA8E}" type="presOf" srcId="{664F1AEE-196E-4655-B876-651818272B97}" destId="{76E58817-CC37-41B7-BA09-BF22F8AE6106}" srcOrd="0" destOrd="0" presId="urn:microsoft.com/office/officeart/2005/8/layout/vList2"/>
    <dgm:cxn modelId="{BF8F2FD8-06A2-4B91-ABF5-C1D0EDF25824}" type="presParOf" srcId="{48123D3E-FB4F-4B4C-A738-E13A5962128D}" destId="{76E58817-CC37-41B7-BA09-BF22F8AE6106}" srcOrd="0" destOrd="0" presId="urn:microsoft.com/office/officeart/2005/8/layout/vList2"/>
    <dgm:cxn modelId="{CF07418D-F279-436F-93C1-DEE067AD151B}" type="presParOf" srcId="{48123D3E-FB4F-4B4C-A738-E13A5962128D}" destId="{5FE753CD-F828-4AF7-A1D8-34AB0A32A438}" srcOrd="1" destOrd="0" presId="urn:microsoft.com/office/officeart/2005/8/layout/vList2"/>
    <dgm:cxn modelId="{E06FF651-AC12-426E-98F8-3A6302F1CA14}" type="presParOf" srcId="{48123D3E-FB4F-4B4C-A738-E13A5962128D}" destId="{BBAFA9C8-8753-48F4-A209-6728AC7130ED}" srcOrd="2" destOrd="0" presId="urn:microsoft.com/office/officeart/2005/8/layout/vList2"/>
    <dgm:cxn modelId="{5965981A-77BF-44BD-82EE-EF8E15D33A0C}" type="presParOf" srcId="{48123D3E-FB4F-4B4C-A738-E13A5962128D}" destId="{7748C53C-4BBB-46E3-925B-72471661A8CC}" srcOrd="3" destOrd="0" presId="urn:microsoft.com/office/officeart/2005/8/layout/vList2"/>
    <dgm:cxn modelId="{B82E3739-0105-4FDD-BD3A-7EEEC2527D6E}" type="presParOf" srcId="{48123D3E-FB4F-4B4C-A738-E13A5962128D}" destId="{A0F3FED3-5182-4733-8C71-C9DCD8D202BC}" srcOrd="4"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5FD7265-89F4-442A-B8BD-ADD81B5F6DBE}" type="doc">
      <dgm:prSet loTypeId="urn:microsoft.com/office/officeart/2005/8/layout/process4" loCatId="process" qsTypeId="urn:microsoft.com/office/officeart/2005/8/quickstyle/3d2" qsCatId="3D" csTypeId="urn:microsoft.com/office/officeart/2005/8/colors/accent5_2" csCatId="accent5"/>
      <dgm:spPr/>
      <dgm:t>
        <a:bodyPr/>
        <a:lstStyle/>
        <a:p>
          <a:endParaRPr lang="zh-CN" altLang="en-US"/>
        </a:p>
      </dgm:t>
    </dgm:pt>
    <dgm:pt modelId="{E7CFDBE5-6556-4E18-AB92-A7C620CCEACF}">
      <dgm:prSet/>
      <dgm:spPr/>
      <dgm:t>
        <a:bodyPr/>
        <a:lstStyle/>
        <a:p>
          <a:pPr rtl="0"/>
          <a:r>
            <a:rPr lang="zh-CN" dirty="0" smtClean="0"/>
            <a:t>模板方法</a:t>
          </a:r>
          <a:endParaRPr lang="zh-CN" dirty="0"/>
        </a:p>
      </dgm:t>
    </dgm:pt>
    <dgm:pt modelId="{37A17808-93CE-4412-A20B-BCA77AB3595B}" type="parTrans" cxnId="{9BE69E5C-8F25-4C07-9766-0F27C76A81EB}">
      <dgm:prSet/>
      <dgm:spPr/>
      <dgm:t>
        <a:bodyPr/>
        <a:lstStyle/>
        <a:p>
          <a:endParaRPr lang="zh-CN" altLang="en-US"/>
        </a:p>
      </dgm:t>
    </dgm:pt>
    <dgm:pt modelId="{763FF3DB-5C14-4AF4-9FCA-E7772DF5CE82}" type="sibTrans" cxnId="{9BE69E5C-8F25-4C07-9766-0F27C76A81EB}">
      <dgm:prSet/>
      <dgm:spPr/>
      <dgm:t>
        <a:bodyPr/>
        <a:lstStyle/>
        <a:p>
          <a:endParaRPr lang="zh-CN" altLang="en-US"/>
        </a:p>
      </dgm:t>
    </dgm:pt>
    <dgm:pt modelId="{CD3BF29A-88A3-4885-8005-5308A67420DF}" type="pres">
      <dgm:prSet presAssocID="{E5FD7265-89F4-442A-B8BD-ADD81B5F6DBE}" presName="Name0" presStyleCnt="0">
        <dgm:presLayoutVars>
          <dgm:dir/>
          <dgm:animLvl val="lvl"/>
          <dgm:resizeHandles val="exact"/>
        </dgm:presLayoutVars>
      </dgm:prSet>
      <dgm:spPr/>
      <dgm:t>
        <a:bodyPr/>
        <a:lstStyle/>
        <a:p>
          <a:endParaRPr lang="zh-CN" altLang="en-US"/>
        </a:p>
      </dgm:t>
    </dgm:pt>
    <dgm:pt modelId="{0C7CE4C6-3F4E-40A8-8174-3EC0CBE85839}" type="pres">
      <dgm:prSet presAssocID="{E7CFDBE5-6556-4E18-AB92-A7C620CCEACF}" presName="boxAndChildren" presStyleCnt="0"/>
      <dgm:spPr/>
    </dgm:pt>
    <dgm:pt modelId="{AFAB9A91-3BD7-4DC3-A742-0CC928E586A1}" type="pres">
      <dgm:prSet presAssocID="{E7CFDBE5-6556-4E18-AB92-A7C620CCEACF}" presName="parentTextBox" presStyleLbl="node1" presStyleIdx="0" presStyleCnt="1" custLinFactNeighborY="-6667"/>
      <dgm:spPr/>
      <dgm:t>
        <a:bodyPr/>
        <a:lstStyle/>
        <a:p>
          <a:endParaRPr lang="zh-CN" altLang="en-US"/>
        </a:p>
      </dgm:t>
    </dgm:pt>
  </dgm:ptLst>
  <dgm:cxnLst>
    <dgm:cxn modelId="{47020A91-E917-4BE7-AAFE-98BC70994B01}" type="presOf" srcId="{E7CFDBE5-6556-4E18-AB92-A7C620CCEACF}" destId="{AFAB9A91-3BD7-4DC3-A742-0CC928E586A1}" srcOrd="0" destOrd="0" presId="urn:microsoft.com/office/officeart/2005/8/layout/process4"/>
    <dgm:cxn modelId="{8CDC8708-F494-463E-8889-8459C53FF57D}" type="presOf" srcId="{E5FD7265-89F4-442A-B8BD-ADD81B5F6DBE}" destId="{CD3BF29A-88A3-4885-8005-5308A67420DF}" srcOrd="0" destOrd="0" presId="urn:microsoft.com/office/officeart/2005/8/layout/process4"/>
    <dgm:cxn modelId="{9BE69E5C-8F25-4C07-9766-0F27C76A81EB}" srcId="{E5FD7265-89F4-442A-B8BD-ADD81B5F6DBE}" destId="{E7CFDBE5-6556-4E18-AB92-A7C620CCEACF}" srcOrd="0" destOrd="0" parTransId="{37A17808-93CE-4412-A20B-BCA77AB3595B}" sibTransId="{763FF3DB-5C14-4AF4-9FCA-E7772DF5CE82}"/>
    <dgm:cxn modelId="{647C1408-DBA0-483B-8EC0-D8BC07B72125}" type="presParOf" srcId="{CD3BF29A-88A3-4885-8005-5308A67420DF}" destId="{0C7CE4C6-3F4E-40A8-8174-3EC0CBE85839}" srcOrd="0" destOrd="0" presId="urn:microsoft.com/office/officeart/2005/8/layout/process4"/>
    <dgm:cxn modelId="{B3B407F0-0D95-414A-8BB1-362D5EDC7C42}" type="presParOf" srcId="{0C7CE4C6-3F4E-40A8-8174-3EC0CBE85839}" destId="{AFAB9A91-3BD7-4DC3-A742-0CC928E586A1}" srcOrd="0" destOrd="0" presId="urn:microsoft.com/office/officeart/2005/8/layout/process4"/>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5FD7265-89F4-442A-B8BD-ADD81B5F6DBE}" type="doc">
      <dgm:prSet loTypeId="urn:microsoft.com/office/officeart/2005/8/layout/process4" loCatId="process" qsTypeId="urn:microsoft.com/office/officeart/2005/8/quickstyle/3d2" qsCatId="3D" csTypeId="urn:microsoft.com/office/officeart/2005/8/colors/accent5_2" csCatId="accent5" phldr="1"/>
      <dgm:spPr/>
      <dgm:t>
        <a:bodyPr/>
        <a:lstStyle/>
        <a:p>
          <a:endParaRPr lang="zh-CN" altLang="en-US"/>
        </a:p>
      </dgm:t>
    </dgm:pt>
    <dgm:pt modelId="{E7CFDBE5-6556-4E18-AB92-A7C620CCEACF}">
      <dgm:prSet/>
      <dgm:spPr/>
      <dgm:t>
        <a:bodyPr/>
        <a:lstStyle/>
        <a:p>
          <a:pPr rtl="0"/>
          <a:r>
            <a:rPr lang="zh-CN" altLang="en-US" dirty="0" smtClean="0"/>
            <a:t>策略</a:t>
          </a:r>
          <a:endParaRPr lang="zh-CN" dirty="0"/>
        </a:p>
      </dgm:t>
    </dgm:pt>
    <dgm:pt modelId="{37A17808-93CE-4412-A20B-BCA77AB3595B}" type="parTrans" cxnId="{9BE69E5C-8F25-4C07-9766-0F27C76A81EB}">
      <dgm:prSet/>
      <dgm:spPr/>
      <dgm:t>
        <a:bodyPr/>
        <a:lstStyle/>
        <a:p>
          <a:endParaRPr lang="zh-CN" altLang="en-US"/>
        </a:p>
      </dgm:t>
    </dgm:pt>
    <dgm:pt modelId="{763FF3DB-5C14-4AF4-9FCA-E7772DF5CE82}" type="sibTrans" cxnId="{9BE69E5C-8F25-4C07-9766-0F27C76A81EB}">
      <dgm:prSet/>
      <dgm:spPr/>
      <dgm:t>
        <a:bodyPr/>
        <a:lstStyle/>
        <a:p>
          <a:endParaRPr lang="zh-CN" altLang="en-US"/>
        </a:p>
      </dgm:t>
    </dgm:pt>
    <dgm:pt modelId="{CD3BF29A-88A3-4885-8005-5308A67420DF}" type="pres">
      <dgm:prSet presAssocID="{E5FD7265-89F4-442A-B8BD-ADD81B5F6DBE}" presName="Name0" presStyleCnt="0">
        <dgm:presLayoutVars>
          <dgm:dir/>
          <dgm:animLvl val="lvl"/>
          <dgm:resizeHandles val="exact"/>
        </dgm:presLayoutVars>
      </dgm:prSet>
      <dgm:spPr/>
      <dgm:t>
        <a:bodyPr/>
        <a:lstStyle/>
        <a:p>
          <a:endParaRPr lang="zh-CN" altLang="en-US"/>
        </a:p>
      </dgm:t>
    </dgm:pt>
    <dgm:pt modelId="{0C7CE4C6-3F4E-40A8-8174-3EC0CBE85839}" type="pres">
      <dgm:prSet presAssocID="{E7CFDBE5-6556-4E18-AB92-A7C620CCEACF}" presName="boxAndChildren" presStyleCnt="0"/>
      <dgm:spPr/>
    </dgm:pt>
    <dgm:pt modelId="{AFAB9A91-3BD7-4DC3-A742-0CC928E586A1}" type="pres">
      <dgm:prSet presAssocID="{E7CFDBE5-6556-4E18-AB92-A7C620CCEACF}" presName="parentTextBox" presStyleLbl="node1" presStyleIdx="0" presStyleCnt="1" custLinFactNeighborX="-1887"/>
      <dgm:spPr/>
      <dgm:t>
        <a:bodyPr/>
        <a:lstStyle/>
        <a:p>
          <a:endParaRPr lang="zh-CN" altLang="en-US"/>
        </a:p>
      </dgm:t>
    </dgm:pt>
  </dgm:ptLst>
  <dgm:cxnLst>
    <dgm:cxn modelId="{9BE69E5C-8F25-4C07-9766-0F27C76A81EB}" srcId="{E5FD7265-89F4-442A-B8BD-ADD81B5F6DBE}" destId="{E7CFDBE5-6556-4E18-AB92-A7C620CCEACF}" srcOrd="0" destOrd="0" parTransId="{37A17808-93CE-4412-A20B-BCA77AB3595B}" sibTransId="{763FF3DB-5C14-4AF4-9FCA-E7772DF5CE82}"/>
    <dgm:cxn modelId="{1A218A75-61A4-4720-B8C3-DB3C17356964}" type="presOf" srcId="{E7CFDBE5-6556-4E18-AB92-A7C620CCEACF}" destId="{AFAB9A91-3BD7-4DC3-A742-0CC928E586A1}" srcOrd="0" destOrd="0" presId="urn:microsoft.com/office/officeart/2005/8/layout/process4"/>
    <dgm:cxn modelId="{839A5B24-F9B1-4A0C-8B0A-52385F65D185}" type="presOf" srcId="{E5FD7265-89F4-442A-B8BD-ADD81B5F6DBE}" destId="{CD3BF29A-88A3-4885-8005-5308A67420DF}" srcOrd="0" destOrd="0" presId="urn:microsoft.com/office/officeart/2005/8/layout/process4"/>
    <dgm:cxn modelId="{AC60B1D1-90A3-4791-BDE7-E6083EE0167F}" type="presParOf" srcId="{CD3BF29A-88A3-4885-8005-5308A67420DF}" destId="{0C7CE4C6-3F4E-40A8-8174-3EC0CBE85839}" srcOrd="0" destOrd="0" presId="urn:microsoft.com/office/officeart/2005/8/layout/process4"/>
    <dgm:cxn modelId="{54E36A89-DCE4-4175-8DE8-03D9BD145B23}" type="presParOf" srcId="{0C7CE4C6-3F4E-40A8-8174-3EC0CBE85839}" destId="{AFAB9A91-3BD7-4DC3-A742-0CC928E586A1}" srcOrd="0" destOrd="0" presId="urn:microsoft.com/office/officeart/2005/8/layout/process4"/>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5286D25-6618-4BD3-A695-4A8C25507DBC}" type="doc">
      <dgm:prSet loTypeId="urn:microsoft.com/office/officeart/2005/8/layout/list1" loCatId="list" qsTypeId="urn:microsoft.com/office/officeart/2005/8/quickstyle/3d2" qsCatId="3D" csTypeId="urn:microsoft.com/office/officeart/2005/8/colors/accent5_2" csCatId="accent5" phldr="1"/>
      <dgm:spPr/>
      <dgm:t>
        <a:bodyPr/>
        <a:lstStyle/>
        <a:p>
          <a:endParaRPr lang="zh-CN" altLang="en-US"/>
        </a:p>
      </dgm:t>
    </dgm:pt>
    <dgm:pt modelId="{26D2CCE4-7419-4465-82C2-29A00D556921}">
      <dgm:prSet/>
      <dgm:spPr/>
      <dgm:t>
        <a:bodyPr/>
        <a:lstStyle/>
        <a:p>
          <a:pPr rtl="0"/>
          <a:r>
            <a:rPr lang="zh-CN" dirty="0" smtClean="0"/>
            <a:t>针对接口编程</a:t>
          </a:r>
          <a:endParaRPr lang="en-US" dirty="0"/>
        </a:p>
      </dgm:t>
    </dgm:pt>
    <dgm:pt modelId="{0DE61DCD-1184-4D17-889E-F533FECC0D7D}" type="parTrans" cxnId="{4E705282-3333-45F5-BC4C-DD6B5BB62FFD}">
      <dgm:prSet/>
      <dgm:spPr/>
      <dgm:t>
        <a:bodyPr/>
        <a:lstStyle/>
        <a:p>
          <a:endParaRPr lang="zh-CN" altLang="en-US"/>
        </a:p>
      </dgm:t>
    </dgm:pt>
    <dgm:pt modelId="{B3277848-F612-4814-9431-E6EDBB83E809}" type="sibTrans" cxnId="{4E705282-3333-45F5-BC4C-DD6B5BB62FFD}">
      <dgm:prSet/>
      <dgm:spPr/>
      <dgm:t>
        <a:bodyPr/>
        <a:lstStyle/>
        <a:p>
          <a:endParaRPr lang="zh-CN" altLang="en-US"/>
        </a:p>
      </dgm:t>
    </dgm:pt>
    <dgm:pt modelId="{BFCBCC16-6EE1-40E0-9E0A-93E337F359C7}">
      <dgm:prSet/>
      <dgm:spPr>
        <a:noFill/>
      </dgm:spPr>
      <dgm:t>
        <a:bodyPr/>
        <a:lstStyle/>
        <a:p>
          <a:pPr rtl="0"/>
          <a:r>
            <a:rPr lang="zh-CN" altLang="en-US" dirty="0" smtClean="0"/>
            <a:t>被引用的是</a:t>
          </a:r>
          <a:r>
            <a:rPr lang="en-US" altLang="zh-CN" dirty="0" err="1" smtClean="0"/>
            <a:t>AbstractClass</a:t>
          </a:r>
          <a:r>
            <a:rPr lang="zh-CN" altLang="en-US" dirty="0" smtClean="0"/>
            <a:t>，虽然算法细节由</a:t>
          </a:r>
          <a:r>
            <a:rPr lang="en-US" altLang="zh-CN" dirty="0" err="1" smtClean="0"/>
            <a:t>ConcreteClass</a:t>
          </a:r>
          <a:r>
            <a:rPr lang="zh-CN" altLang="en-US" dirty="0" smtClean="0"/>
            <a:t>实现</a:t>
          </a:r>
          <a:endParaRPr lang="en-US" dirty="0"/>
        </a:p>
      </dgm:t>
    </dgm:pt>
    <dgm:pt modelId="{8F5B5FD3-FA19-48DD-93AF-59C3B427BBD3}" type="parTrans" cxnId="{3428B4F2-9CD9-47DC-AC01-EA9CC4252701}">
      <dgm:prSet/>
      <dgm:spPr/>
      <dgm:t>
        <a:bodyPr/>
        <a:lstStyle/>
        <a:p>
          <a:endParaRPr lang="zh-CN" altLang="en-US"/>
        </a:p>
      </dgm:t>
    </dgm:pt>
    <dgm:pt modelId="{0C0DDB80-4A3E-4B65-9AC4-8B41FBC669C6}" type="sibTrans" cxnId="{3428B4F2-9CD9-47DC-AC01-EA9CC4252701}">
      <dgm:prSet/>
      <dgm:spPr/>
      <dgm:t>
        <a:bodyPr/>
        <a:lstStyle/>
        <a:p>
          <a:endParaRPr lang="zh-CN" altLang="en-US"/>
        </a:p>
      </dgm:t>
    </dgm:pt>
    <dgm:pt modelId="{126F0766-4259-4B89-8ACB-214029A06052}">
      <dgm:prSet/>
      <dgm:spPr/>
      <dgm:t>
        <a:bodyPr/>
        <a:lstStyle/>
        <a:p>
          <a:pPr rtl="0"/>
          <a:r>
            <a:rPr lang="zh-CN" dirty="0" smtClean="0"/>
            <a:t>开</a:t>
          </a:r>
          <a:r>
            <a:rPr lang="en-US" dirty="0" smtClean="0"/>
            <a:t>-</a:t>
          </a:r>
          <a:r>
            <a:rPr lang="zh-CN" dirty="0" smtClean="0"/>
            <a:t>闭原则</a:t>
          </a:r>
          <a:endParaRPr lang="en-US" dirty="0"/>
        </a:p>
      </dgm:t>
    </dgm:pt>
    <dgm:pt modelId="{D7B3A744-5EC9-4939-B8D0-72CD63D46BF0}" type="parTrans" cxnId="{45E51820-85AC-4C74-9B76-A22C02942518}">
      <dgm:prSet/>
      <dgm:spPr/>
      <dgm:t>
        <a:bodyPr/>
        <a:lstStyle/>
        <a:p>
          <a:endParaRPr lang="zh-CN" altLang="en-US"/>
        </a:p>
      </dgm:t>
    </dgm:pt>
    <dgm:pt modelId="{CA1A4B8B-5136-43E9-9CC1-8B7AEE59AE78}" type="sibTrans" cxnId="{45E51820-85AC-4C74-9B76-A22C02942518}">
      <dgm:prSet/>
      <dgm:spPr/>
      <dgm:t>
        <a:bodyPr/>
        <a:lstStyle/>
        <a:p>
          <a:endParaRPr lang="zh-CN" altLang="en-US"/>
        </a:p>
      </dgm:t>
    </dgm:pt>
    <dgm:pt modelId="{C72AB4CE-CC1E-49DE-AFD5-53D46C4C7D09}">
      <dgm:prSet/>
      <dgm:spPr>
        <a:noFill/>
      </dgm:spPr>
      <dgm:t>
        <a:bodyPr/>
        <a:lstStyle/>
        <a:p>
          <a:pPr rtl="0"/>
          <a:r>
            <a:rPr lang="zh-CN" dirty="0" smtClean="0"/>
            <a:t>开：</a:t>
          </a:r>
          <a:r>
            <a:rPr lang="zh-CN" altLang="en-US" dirty="0" smtClean="0"/>
            <a:t>可以通过实现新的</a:t>
          </a:r>
          <a:r>
            <a:rPr lang="en-US" altLang="zh-CN" dirty="0" err="1" smtClean="0"/>
            <a:t>ConcreteClass</a:t>
          </a:r>
          <a:r>
            <a:rPr lang="zh-CN" altLang="en-US" dirty="0" smtClean="0"/>
            <a:t>来改变算法的细节</a:t>
          </a:r>
          <a:endParaRPr lang="en-US" dirty="0"/>
        </a:p>
      </dgm:t>
    </dgm:pt>
    <dgm:pt modelId="{3E7D5491-C064-4D18-8105-6F5BA4765D64}" type="parTrans" cxnId="{AAFFF5CC-AB0E-4D12-8A52-2C71C0CDFBF2}">
      <dgm:prSet/>
      <dgm:spPr/>
      <dgm:t>
        <a:bodyPr/>
        <a:lstStyle/>
        <a:p>
          <a:endParaRPr lang="zh-CN" altLang="en-US"/>
        </a:p>
      </dgm:t>
    </dgm:pt>
    <dgm:pt modelId="{B45CCA8E-8B75-4A45-AC49-9513495AC352}" type="sibTrans" cxnId="{AAFFF5CC-AB0E-4D12-8A52-2C71C0CDFBF2}">
      <dgm:prSet/>
      <dgm:spPr/>
      <dgm:t>
        <a:bodyPr/>
        <a:lstStyle/>
        <a:p>
          <a:endParaRPr lang="zh-CN" altLang="en-US"/>
        </a:p>
      </dgm:t>
    </dgm:pt>
    <dgm:pt modelId="{16D2ED6F-98AB-4C45-8CBD-A90D1F944D77}">
      <dgm:prSet/>
      <dgm:spPr>
        <a:noFill/>
      </dgm:spPr>
      <dgm:t>
        <a:bodyPr/>
        <a:lstStyle/>
        <a:p>
          <a:pPr rtl="0"/>
          <a:r>
            <a:rPr lang="zh-CN" dirty="0" smtClean="0"/>
            <a:t>闭：</a:t>
          </a:r>
          <a:r>
            <a:rPr lang="zh-CN" altLang="en-US" dirty="0" smtClean="0"/>
            <a:t>改变算法细节的时候，其余代码不需要做修改</a:t>
          </a:r>
          <a:endParaRPr lang="en-US" dirty="0"/>
        </a:p>
      </dgm:t>
    </dgm:pt>
    <dgm:pt modelId="{3B227B88-D70D-408A-B794-2F07785946E0}" type="parTrans" cxnId="{5B8BCDCB-D081-430E-96B7-0ADDF4040091}">
      <dgm:prSet/>
      <dgm:spPr/>
      <dgm:t>
        <a:bodyPr/>
        <a:lstStyle/>
        <a:p>
          <a:endParaRPr lang="zh-CN" altLang="en-US"/>
        </a:p>
      </dgm:t>
    </dgm:pt>
    <dgm:pt modelId="{6069B982-D3B1-44F1-8CF7-691D264F59CF}" type="sibTrans" cxnId="{5B8BCDCB-D081-430E-96B7-0ADDF4040091}">
      <dgm:prSet/>
      <dgm:spPr/>
      <dgm:t>
        <a:bodyPr/>
        <a:lstStyle/>
        <a:p>
          <a:endParaRPr lang="zh-CN" altLang="en-US"/>
        </a:p>
      </dgm:t>
    </dgm:pt>
    <dgm:pt modelId="{EE8E9E3B-E21A-4C66-911B-5AF085D51549}">
      <dgm:prSet/>
      <dgm:spPr/>
      <dgm:t>
        <a:bodyPr/>
        <a:lstStyle/>
        <a:p>
          <a:pPr rtl="0"/>
          <a:r>
            <a:rPr lang="zh-CN" dirty="0" smtClean="0"/>
            <a:t>不同的功能交给不同的</a:t>
          </a:r>
          <a:r>
            <a:rPr lang="zh-CN" altLang="en-US" dirty="0" smtClean="0"/>
            <a:t>实体</a:t>
          </a:r>
          <a:endParaRPr lang="en-US" dirty="0"/>
        </a:p>
      </dgm:t>
    </dgm:pt>
    <dgm:pt modelId="{A437AB11-33A7-469E-AA36-C06829486555}" type="parTrans" cxnId="{C3CD02EF-C6AC-4A97-AE59-16411BEA9596}">
      <dgm:prSet/>
      <dgm:spPr/>
      <dgm:t>
        <a:bodyPr/>
        <a:lstStyle/>
        <a:p>
          <a:endParaRPr lang="zh-CN" altLang="en-US"/>
        </a:p>
      </dgm:t>
    </dgm:pt>
    <dgm:pt modelId="{EB68E8D6-43FF-4ED4-B177-EF72979B7FA4}" type="sibTrans" cxnId="{C3CD02EF-C6AC-4A97-AE59-16411BEA9596}">
      <dgm:prSet/>
      <dgm:spPr/>
      <dgm:t>
        <a:bodyPr/>
        <a:lstStyle/>
        <a:p>
          <a:endParaRPr lang="zh-CN" altLang="en-US"/>
        </a:p>
      </dgm:t>
    </dgm:pt>
    <dgm:pt modelId="{F404B692-7607-48A2-82BF-4AEF65297089}">
      <dgm:prSet/>
      <dgm:spPr>
        <a:noFill/>
      </dgm:spPr>
      <dgm:t>
        <a:bodyPr/>
        <a:lstStyle/>
        <a:p>
          <a:pPr rtl="0"/>
          <a:r>
            <a:rPr lang="zh-CN" altLang="en-US" dirty="0" smtClean="0"/>
            <a:t>算法中不变的部分（主要是算法的骨架）由</a:t>
          </a:r>
          <a:r>
            <a:rPr lang="en-US" altLang="zh-CN" dirty="0" err="1" smtClean="0"/>
            <a:t>AbstractClass</a:t>
          </a:r>
          <a:r>
            <a:rPr lang="zh-CN" altLang="en-US" dirty="0" smtClean="0"/>
            <a:t>实现，变化的细节部分延迟到</a:t>
          </a:r>
          <a:r>
            <a:rPr lang="en-US" altLang="zh-CN" dirty="0" err="1" smtClean="0"/>
            <a:t>ConcreteClass</a:t>
          </a:r>
          <a:r>
            <a:rPr lang="zh-CN" altLang="en-US" dirty="0" smtClean="0"/>
            <a:t>中实现</a:t>
          </a:r>
          <a:endParaRPr lang="zh-CN" dirty="0"/>
        </a:p>
      </dgm:t>
    </dgm:pt>
    <dgm:pt modelId="{32F81504-1B94-4BA3-A80F-52919701E97E}" type="parTrans" cxnId="{EC8F0BA4-8FD1-4CA9-96D5-BE28669D31FF}">
      <dgm:prSet/>
      <dgm:spPr/>
      <dgm:t>
        <a:bodyPr/>
        <a:lstStyle/>
        <a:p>
          <a:endParaRPr lang="zh-CN" altLang="en-US"/>
        </a:p>
      </dgm:t>
    </dgm:pt>
    <dgm:pt modelId="{5D2897FD-8F94-4B1B-A991-740F708E04B3}" type="sibTrans" cxnId="{EC8F0BA4-8FD1-4CA9-96D5-BE28669D31FF}">
      <dgm:prSet/>
      <dgm:spPr/>
      <dgm:t>
        <a:bodyPr/>
        <a:lstStyle/>
        <a:p>
          <a:endParaRPr lang="zh-CN" altLang="en-US"/>
        </a:p>
      </dgm:t>
    </dgm:pt>
    <dgm:pt modelId="{CD3D53EE-3FEC-454A-9EB5-108A8AE59802}">
      <dgm:prSet/>
      <dgm:spPr>
        <a:noFill/>
      </dgm:spPr>
      <dgm:t>
        <a:bodyPr/>
        <a:lstStyle/>
        <a:p>
          <a:pPr rtl="0"/>
          <a:r>
            <a:rPr lang="zh-CN" altLang="en-US" dirty="0" smtClean="0"/>
            <a:t>父类专注于算法的骨架，子类负责实现算法各步骤的细节</a:t>
          </a:r>
          <a:endParaRPr lang="zh-CN" dirty="0"/>
        </a:p>
      </dgm:t>
    </dgm:pt>
    <dgm:pt modelId="{60D638AE-FBE6-40B2-8DFB-BA78266AF82D}" type="parTrans" cxnId="{041D0C5F-EB03-4A7B-B37E-D5349A934105}">
      <dgm:prSet/>
      <dgm:spPr/>
      <dgm:t>
        <a:bodyPr/>
        <a:lstStyle/>
        <a:p>
          <a:endParaRPr lang="zh-CN" altLang="en-US"/>
        </a:p>
      </dgm:t>
    </dgm:pt>
    <dgm:pt modelId="{F3E1EEDA-825C-4EF2-9337-A37F21E0C870}" type="sibTrans" cxnId="{041D0C5F-EB03-4A7B-B37E-D5349A934105}">
      <dgm:prSet/>
      <dgm:spPr/>
      <dgm:t>
        <a:bodyPr/>
        <a:lstStyle/>
        <a:p>
          <a:endParaRPr lang="zh-CN" altLang="en-US"/>
        </a:p>
      </dgm:t>
    </dgm:pt>
    <dgm:pt modelId="{E2789D4A-F67B-46F8-B4D0-2784CF5355FE}" type="pres">
      <dgm:prSet presAssocID="{75286D25-6618-4BD3-A695-4A8C25507DBC}" presName="linear" presStyleCnt="0">
        <dgm:presLayoutVars>
          <dgm:dir/>
          <dgm:animLvl val="lvl"/>
          <dgm:resizeHandles val="exact"/>
        </dgm:presLayoutVars>
      </dgm:prSet>
      <dgm:spPr/>
      <dgm:t>
        <a:bodyPr/>
        <a:lstStyle/>
        <a:p>
          <a:endParaRPr lang="zh-CN" altLang="en-US"/>
        </a:p>
      </dgm:t>
    </dgm:pt>
    <dgm:pt modelId="{F349CA14-5DA6-4257-A66C-7506E7DF4734}" type="pres">
      <dgm:prSet presAssocID="{26D2CCE4-7419-4465-82C2-29A00D556921}" presName="parentLin" presStyleCnt="0"/>
      <dgm:spPr/>
    </dgm:pt>
    <dgm:pt modelId="{BA79319D-67AC-4569-82DC-128190E9B915}" type="pres">
      <dgm:prSet presAssocID="{26D2CCE4-7419-4465-82C2-29A00D556921}" presName="parentLeftMargin" presStyleLbl="node1" presStyleIdx="0" presStyleCnt="3"/>
      <dgm:spPr/>
      <dgm:t>
        <a:bodyPr/>
        <a:lstStyle/>
        <a:p>
          <a:endParaRPr lang="zh-CN" altLang="en-US"/>
        </a:p>
      </dgm:t>
    </dgm:pt>
    <dgm:pt modelId="{923D3790-767C-4BFC-9CAC-51CE91AF3077}" type="pres">
      <dgm:prSet presAssocID="{26D2CCE4-7419-4465-82C2-29A00D556921}" presName="parentText" presStyleLbl="node1" presStyleIdx="0" presStyleCnt="3">
        <dgm:presLayoutVars>
          <dgm:chMax val="0"/>
          <dgm:bulletEnabled val="1"/>
        </dgm:presLayoutVars>
      </dgm:prSet>
      <dgm:spPr/>
      <dgm:t>
        <a:bodyPr/>
        <a:lstStyle/>
        <a:p>
          <a:endParaRPr lang="zh-CN" altLang="en-US"/>
        </a:p>
      </dgm:t>
    </dgm:pt>
    <dgm:pt modelId="{8F331117-D74A-4FD4-9FEF-F6C24159FFE1}" type="pres">
      <dgm:prSet presAssocID="{26D2CCE4-7419-4465-82C2-29A00D556921}" presName="negativeSpace" presStyleCnt="0"/>
      <dgm:spPr/>
    </dgm:pt>
    <dgm:pt modelId="{73616BA5-A8B2-4A16-80C7-0F443CFD104F}" type="pres">
      <dgm:prSet presAssocID="{26D2CCE4-7419-4465-82C2-29A00D556921}" presName="childText" presStyleLbl="conFgAcc1" presStyleIdx="0" presStyleCnt="3">
        <dgm:presLayoutVars>
          <dgm:bulletEnabled val="1"/>
        </dgm:presLayoutVars>
      </dgm:prSet>
      <dgm:spPr/>
      <dgm:t>
        <a:bodyPr/>
        <a:lstStyle/>
        <a:p>
          <a:endParaRPr lang="zh-CN" altLang="en-US"/>
        </a:p>
      </dgm:t>
    </dgm:pt>
    <dgm:pt modelId="{4BECC271-AAA8-4D71-8259-816A51B67CB7}" type="pres">
      <dgm:prSet presAssocID="{B3277848-F612-4814-9431-E6EDBB83E809}" presName="spaceBetweenRectangles" presStyleCnt="0"/>
      <dgm:spPr/>
    </dgm:pt>
    <dgm:pt modelId="{D16F0081-5A3B-4372-A206-09DC902A94B1}" type="pres">
      <dgm:prSet presAssocID="{126F0766-4259-4B89-8ACB-214029A06052}" presName="parentLin" presStyleCnt="0"/>
      <dgm:spPr/>
    </dgm:pt>
    <dgm:pt modelId="{67FA9661-418F-4454-8E5A-2FDBA3B5A011}" type="pres">
      <dgm:prSet presAssocID="{126F0766-4259-4B89-8ACB-214029A06052}" presName="parentLeftMargin" presStyleLbl="node1" presStyleIdx="0" presStyleCnt="3"/>
      <dgm:spPr/>
      <dgm:t>
        <a:bodyPr/>
        <a:lstStyle/>
        <a:p>
          <a:endParaRPr lang="zh-CN" altLang="en-US"/>
        </a:p>
      </dgm:t>
    </dgm:pt>
    <dgm:pt modelId="{995030DA-7430-4DF1-8675-261989166572}" type="pres">
      <dgm:prSet presAssocID="{126F0766-4259-4B89-8ACB-214029A06052}" presName="parentText" presStyleLbl="node1" presStyleIdx="1" presStyleCnt="3">
        <dgm:presLayoutVars>
          <dgm:chMax val="0"/>
          <dgm:bulletEnabled val="1"/>
        </dgm:presLayoutVars>
      </dgm:prSet>
      <dgm:spPr/>
      <dgm:t>
        <a:bodyPr/>
        <a:lstStyle/>
        <a:p>
          <a:endParaRPr lang="zh-CN" altLang="en-US"/>
        </a:p>
      </dgm:t>
    </dgm:pt>
    <dgm:pt modelId="{F1FD735F-9503-4CA1-BE95-5CB752C98F7D}" type="pres">
      <dgm:prSet presAssocID="{126F0766-4259-4B89-8ACB-214029A06052}" presName="negativeSpace" presStyleCnt="0"/>
      <dgm:spPr/>
    </dgm:pt>
    <dgm:pt modelId="{964B8F7D-DEC2-4166-9BB3-9790108A5B68}" type="pres">
      <dgm:prSet presAssocID="{126F0766-4259-4B89-8ACB-214029A06052}" presName="childText" presStyleLbl="conFgAcc1" presStyleIdx="1" presStyleCnt="3">
        <dgm:presLayoutVars>
          <dgm:bulletEnabled val="1"/>
        </dgm:presLayoutVars>
      </dgm:prSet>
      <dgm:spPr/>
      <dgm:t>
        <a:bodyPr/>
        <a:lstStyle/>
        <a:p>
          <a:endParaRPr lang="zh-CN" altLang="en-US"/>
        </a:p>
      </dgm:t>
    </dgm:pt>
    <dgm:pt modelId="{7841EBBF-E705-4F44-BFA6-09C79EC46081}" type="pres">
      <dgm:prSet presAssocID="{CA1A4B8B-5136-43E9-9CC1-8B7AEE59AE78}" presName="spaceBetweenRectangles" presStyleCnt="0"/>
      <dgm:spPr/>
    </dgm:pt>
    <dgm:pt modelId="{E9E05284-ED88-403D-B67E-C99B4720E1FB}" type="pres">
      <dgm:prSet presAssocID="{EE8E9E3B-E21A-4C66-911B-5AF085D51549}" presName="parentLin" presStyleCnt="0"/>
      <dgm:spPr/>
    </dgm:pt>
    <dgm:pt modelId="{E464EAD4-75DE-4536-AC8F-4E2CA6291530}" type="pres">
      <dgm:prSet presAssocID="{EE8E9E3B-E21A-4C66-911B-5AF085D51549}" presName="parentLeftMargin" presStyleLbl="node1" presStyleIdx="1" presStyleCnt="3"/>
      <dgm:spPr/>
      <dgm:t>
        <a:bodyPr/>
        <a:lstStyle/>
        <a:p>
          <a:endParaRPr lang="zh-CN" altLang="en-US"/>
        </a:p>
      </dgm:t>
    </dgm:pt>
    <dgm:pt modelId="{AEDE296A-0305-4FAA-8D4B-55AE520331EB}" type="pres">
      <dgm:prSet presAssocID="{EE8E9E3B-E21A-4C66-911B-5AF085D51549}" presName="parentText" presStyleLbl="node1" presStyleIdx="2" presStyleCnt="3">
        <dgm:presLayoutVars>
          <dgm:chMax val="0"/>
          <dgm:bulletEnabled val="1"/>
        </dgm:presLayoutVars>
      </dgm:prSet>
      <dgm:spPr/>
      <dgm:t>
        <a:bodyPr/>
        <a:lstStyle/>
        <a:p>
          <a:endParaRPr lang="zh-CN" altLang="en-US"/>
        </a:p>
      </dgm:t>
    </dgm:pt>
    <dgm:pt modelId="{69A593A5-85E7-4314-894E-058171B1736D}" type="pres">
      <dgm:prSet presAssocID="{EE8E9E3B-E21A-4C66-911B-5AF085D51549}" presName="negativeSpace" presStyleCnt="0"/>
      <dgm:spPr/>
    </dgm:pt>
    <dgm:pt modelId="{5D909F59-B1D6-4B14-ABDA-1084930D270C}" type="pres">
      <dgm:prSet presAssocID="{EE8E9E3B-E21A-4C66-911B-5AF085D51549}" presName="childText" presStyleLbl="conFgAcc1" presStyleIdx="2" presStyleCnt="3">
        <dgm:presLayoutVars>
          <dgm:bulletEnabled val="1"/>
        </dgm:presLayoutVars>
      </dgm:prSet>
      <dgm:spPr/>
      <dgm:t>
        <a:bodyPr/>
        <a:lstStyle/>
        <a:p>
          <a:endParaRPr lang="zh-CN" altLang="en-US"/>
        </a:p>
      </dgm:t>
    </dgm:pt>
  </dgm:ptLst>
  <dgm:cxnLst>
    <dgm:cxn modelId="{041D0C5F-EB03-4A7B-B37E-D5349A934105}" srcId="{EE8E9E3B-E21A-4C66-911B-5AF085D51549}" destId="{CD3D53EE-3FEC-454A-9EB5-108A8AE59802}" srcOrd="1" destOrd="0" parTransId="{60D638AE-FBE6-40B2-8DFB-BA78266AF82D}" sibTransId="{F3E1EEDA-825C-4EF2-9337-A37F21E0C870}"/>
    <dgm:cxn modelId="{D94AF9D6-A5E9-4771-AB12-DEEE28FF69CB}" type="presOf" srcId="{26D2CCE4-7419-4465-82C2-29A00D556921}" destId="{BA79319D-67AC-4569-82DC-128190E9B915}" srcOrd="0" destOrd="0" presId="urn:microsoft.com/office/officeart/2005/8/layout/list1"/>
    <dgm:cxn modelId="{22B93FCD-8E94-401B-82C8-C440A510046E}" type="presOf" srcId="{CD3D53EE-3FEC-454A-9EB5-108A8AE59802}" destId="{5D909F59-B1D6-4B14-ABDA-1084930D270C}" srcOrd="0" destOrd="1" presId="urn:microsoft.com/office/officeart/2005/8/layout/list1"/>
    <dgm:cxn modelId="{A606C8B0-7019-46D7-8B2B-860AC5115268}" type="presOf" srcId="{EE8E9E3B-E21A-4C66-911B-5AF085D51549}" destId="{E464EAD4-75DE-4536-AC8F-4E2CA6291530}" srcOrd="0" destOrd="0" presId="urn:microsoft.com/office/officeart/2005/8/layout/list1"/>
    <dgm:cxn modelId="{15A38166-F2FA-4735-9BFE-57552C2AC8F3}" type="presOf" srcId="{C72AB4CE-CC1E-49DE-AFD5-53D46C4C7D09}" destId="{964B8F7D-DEC2-4166-9BB3-9790108A5B68}" srcOrd="0" destOrd="0" presId="urn:microsoft.com/office/officeart/2005/8/layout/list1"/>
    <dgm:cxn modelId="{C3CD02EF-C6AC-4A97-AE59-16411BEA9596}" srcId="{75286D25-6618-4BD3-A695-4A8C25507DBC}" destId="{EE8E9E3B-E21A-4C66-911B-5AF085D51549}" srcOrd="2" destOrd="0" parTransId="{A437AB11-33A7-469E-AA36-C06829486555}" sibTransId="{EB68E8D6-43FF-4ED4-B177-EF72979B7FA4}"/>
    <dgm:cxn modelId="{15E53789-1A85-4E86-B96B-F9C186CF8F05}" type="presOf" srcId="{F404B692-7607-48A2-82BF-4AEF65297089}" destId="{5D909F59-B1D6-4B14-ABDA-1084930D270C}" srcOrd="0" destOrd="0" presId="urn:microsoft.com/office/officeart/2005/8/layout/list1"/>
    <dgm:cxn modelId="{45E51820-85AC-4C74-9B76-A22C02942518}" srcId="{75286D25-6618-4BD3-A695-4A8C25507DBC}" destId="{126F0766-4259-4B89-8ACB-214029A06052}" srcOrd="1" destOrd="0" parTransId="{D7B3A744-5EC9-4939-B8D0-72CD63D46BF0}" sibTransId="{CA1A4B8B-5136-43E9-9CC1-8B7AEE59AE78}"/>
    <dgm:cxn modelId="{0D9710E5-1B7B-40F4-BEF6-068C648B7B46}" type="presOf" srcId="{26D2CCE4-7419-4465-82C2-29A00D556921}" destId="{923D3790-767C-4BFC-9CAC-51CE91AF3077}" srcOrd="1" destOrd="0" presId="urn:microsoft.com/office/officeart/2005/8/layout/list1"/>
    <dgm:cxn modelId="{EC8F0BA4-8FD1-4CA9-96D5-BE28669D31FF}" srcId="{EE8E9E3B-E21A-4C66-911B-5AF085D51549}" destId="{F404B692-7607-48A2-82BF-4AEF65297089}" srcOrd="0" destOrd="0" parTransId="{32F81504-1B94-4BA3-A80F-52919701E97E}" sibTransId="{5D2897FD-8F94-4B1B-A991-740F708E04B3}"/>
    <dgm:cxn modelId="{AAFFF5CC-AB0E-4D12-8A52-2C71C0CDFBF2}" srcId="{126F0766-4259-4B89-8ACB-214029A06052}" destId="{C72AB4CE-CC1E-49DE-AFD5-53D46C4C7D09}" srcOrd="0" destOrd="0" parTransId="{3E7D5491-C064-4D18-8105-6F5BA4765D64}" sibTransId="{B45CCA8E-8B75-4A45-AC49-9513495AC352}"/>
    <dgm:cxn modelId="{33800653-17C8-4C94-B91F-1724A9889E0D}" type="presOf" srcId="{BFCBCC16-6EE1-40E0-9E0A-93E337F359C7}" destId="{73616BA5-A8B2-4A16-80C7-0F443CFD104F}" srcOrd="0" destOrd="0" presId="urn:microsoft.com/office/officeart/2005/8/layout/list1"/>
    <dgm:cxn modelId="{9F8C9C75-18E3-443F-9ED7-EFBD8F8EDB44}" type="presOf" srcId="{126F0766-4259-4B89-8ACB-214029A06052}" destId="{67FA9661-418F-4454-8E5A-2FDBA3B5A011}" srcOrd="0" destOrd="0" presId="urn:microsoft.com/office/officeart/2005/8/layout/list1"/>
    <dgm:cxn modelId="{022A8732-7F3D-4A7C-A1E8-0958E28DE529}" type="presOf" srcId="{EE8E9E3B-E21A-4C66-911B-5AF085D51549}" destId="{AEDE296A-0305-4FAA-8D4B-55AE520331EB}" srcOrd="1" destOrd="0" presId="urn:microsoft.com/office/officeart/2005/8/layout/list1"/>
    <dgm:cxn modelId="{5B8BCDCB-D081-430E-96B7-0ADDF4040091}" srcId="{126F0766-4259-4B89-8ACB-214029A06052}" destId="{16D2ED6F-98AB-4C45-8CBD-A90D1F944D77}" srcOrd="1" destOrd="0" parTransId="{3B227B88-D70D-408A-B794-2F07785946E0}" sibTransId="{6069B982-D3B1-44F1-8CF7-691D264F59CF}"/>
    <dgm:cxn modelId="{4E705282-3333-45F5-BC4C-DD6B5BB62FFD}" srcId="{75286D25-6618-4BD3-A695-4A8C25507DBC}" destId="{26D2CCE4-7419-4465-82C2-29A00D556921}" srcOrd="0" destOrd="0" parTransId="{0DE61DCD-1184-4D17-889E-F533FECC0D7D}" sibTransId="{B3277848-F612-4814-9431-E6EDBB83E809}"/>
    <dgm:cxn modelId="{FAE5D2AC-54E5-4FBD-B565-B0D53A856075}" type="presOf" srcId="{16D2ED6F-98AB-4C45-8CBD-A90D1F944D77}" destId="{964B8F7D-DEC2-4166-9BB3-9790108A5B68}" srcOrd="0" destOrd="1" presId="urn:microsoft.com/office/officeart/2005/8/layout/list1"/>
    <dgm:cxn modelId="{3428B4F2-9CD9-47DC-AC01-EA9CC4252701}" srcId="{26D2CCE4-7419-4465-82C2-29A00D556921}" destId="{BFCBCC16-6EE1-40E0-9E0A-93E337F359C7}" srcOrd="0" destOrd="0" parTransId="{8F5B5FD3-FA19-48DD-93AF-59C3B427BBD3}" sibTransId="{0C0DDB80-4A3E-4B65-9AC4-8B41FBC669C6}"/>
    <dgm:cxn modelId="{F6BC1F1C-048A-48EF-8DF0-D7AB61069095}" type="presOf" srcId="{75286D25-6618-4BD3-A695-4A8C25507DBC}" destId="{E2789D4A-F67B-46F8-B4D0-2784CF5355FE}" srcOrd="0" destOrd="0" presId="urn:microsoft.com/office/officeart/2005/8/layout/list1"/>
    <dgm:cxn modelId="{F7FA145B-0E39-4662-AA8D-1A301255B70B}" type="presOf" srcId="{126F0766-4259-4B89-8ACB-214029A06052}" destId="{995030DA-7430-4DF1-8675-261989166572}" srcOrd="1" destOrd="0" presId="urn:microsoft.com/office/officeart/2005/8/layout/list1"/>
    <dgm:cxn modelId="{448C54E0-03BC-4B3F-B333-EFBF148D3048}" type="presParOf" srcId="{E2789D4A-F67B-46F8-B4D0-2784CF5355FE}" destId="{F349CA14-5DA6-4257-A66C-7506E7DF4734}" srcOrd="0" destOrd="0" presId="urn:microsoft.com/office/officeart/2005/8/layout/list1"/>
    <dgm:cxn modelId="{B323E1DF-AB0C-466D-A14F-BB6EA973F63B}" type="presParOf" srcId="{F349CA14-5DA6-4257-A66C-7506E7DF4734}" destId="{BA79319D-67AC-4569-82DC-128190E9B915}" srcOrd="0" destOrd="0" presId="urn:microsoft.com/office/officeart/2005/8/layout/list1"/>
    <dgm:cxn modelId="{AD8A293E-8792-443F-8DDD-3C2D71472F93}" type="presParOf" srcId="{F349CA14-5DA6-4257-A66C-7506E7DF4734}" destId="{923D3790-767C-4BFC-9CAC-51CE91AF3077}" srcOrd="1" destOrd="0" presId="urn:microsoft.com/office/officeart/2005/8/layout/list1"/>
    <dgm:cxn modelId="{9EAE9D3E-EAF8-4A2E-B9F3-6235013C3A66}" type="presParOf" srcId="{E2789D4A-F67B-46F8-B4D0-2784CF5355FE}" destId="{8F331117-D74A-4FD4-9FEF-F6C24159FFE1}" srcOrd="1" destOrd="0" presId="urn:microsoft.com/office/officeart/2005/8/layout/list1"/>
    <dgm:cxn modelId="{B7E2E63A-76FB-4AA1-AE48-53487CA06CCA}" type="presParOf" srcId="{E2789D4A-F67B-46F8-B4D0-2784CF5355FE}" destId="{73616BA5-A8B2-4A16-80C7-0F443CFD104F}" srcOrd="2" destOrd="0" presId="urn:microsoft.com/office/officeart/2005/8/layout/list1"/>
    <dgm:cxn modelId="{972CB1DE-664A-470D-94B1-CD71D7A4F041}" type="presParOf" srcId="{E2789D4A-F67B-46F8-B4D0-2784CF5355FE}" destId="{4BECC271-AAA8-4D71-8259-816A51B67CB7}" srcOrd="3" destOrd="0" presId="urn:microsoft.com/office/officeart/2005/8/layout/list1"/>
    <dgm:cxn modelId="{AB6C625A-7D6B-4277-B9CA-DEA653B525D2}" type="presParOf" srcId="{E2789D4A-F67B-46F8-B4D0-2784CF5355FE}" destId="{D16F0081-5A3B-4372-A206-09DC902A94B1}" srcOrd="4" destOrd="0" presId="urn:microsoft.com/office/officeart/2005/8/layout/list1"/>
    <dgm:cxn modelId="{9B21FDFE-1CD6-4EEC-8925-377B0BD54248}" type="presParOf" srcId="{D16F0081-5A3B-4372-A206-09DC902A94B1}" destId="{67FA9661-418F-4454-8E5A-2FDBA3B5A011}" srcOrd="0" destOrd="0" presId="urn:microsoft.com/office/officeart/2005/8/layout/list1"/>
    <dgm:cxn modelId="{6FE53D0F-BE42-4850-9651-70697050DAEA}" type="presParOf" srcId="{D16F0081-5A3B-4372-A206-09DC902A94B1}" destId="{995030DA-7430-4DF1-8675-261989166572}" srcOrd="1" destOrd="0" presId="urn:microsoft.com/office/officeart/2005/8/layout/list1"/>
    <dgm:cxn modelId="{AB24E2A0-140E-4C43-B9C5-CCCFA97738E4}" type="presParOf" srcId="{E2789D4A-F67B-46F8-B4D0-2784CF5355FE}" destId="{F1FD735F-9503-4CA1-BE95-5CB752C98F7D}" srcOrd="5" destOrd="0" presId="urn:microsoft.com/office/officeart/2005/8/layout/list1"/>
    <dgm:cxn modelId="{3755B5C6-0FE0-4D50-B1C4-9D2EF3B66D3A}" type="presParOf" srcId="{E2789D4A-F67B-46F8-B4D0-2784CF5355FE}" destId="{964B8F7D-DEC2-4166-9BB3-9790108A5B68}" srcOrd="6" destOrd="0" presId="urn:microsoft.com/office/officeart/2005/8/layout/list1"/>
    <dgm:cxn modelId="{E166E6C4-E76E-4DEE-AEC9-24AE400CC847}" type="presParOf" srcId="{E2789D4A-F67B-46F8-B4D0-2784CF5355FE}" destId="{7841EBBF-E705-4F44-BFA6-09C79EC46081}" srcOrd="7" destOrd="0" presId="urn:microsoft.com/office/officeart/2005/8/layout/list1"/>
    <dgm:cxn modelId="{AEED503A-BBF6-4CD9-B753-BA2E32F9ED56}" type="presParOf" srcId="{E2789D4A-F67B-46F8-B4D0-2784CF5355FE}" destId="{E9E05284-ED88-403D-B67E-C99B4720E1FB}" srcOrd="8" destOrd="0" presId="urn:microsoft.com/office/officeart/2005/8/layout/list1"/>
    <dgm:cxn modelId="{C64D85A7-66C5-40B5-95B8-26D8225BAEC1}" type="presParOf" srcId="{E9E05284-ED88-403D-B67E-C99B4720E1FB}" destId="{E464EAD4-75DE-4536-AC8F-4E2CA6291530}" srcOrd="0" destOrd="0" presId="urn:microsoft.com/office/officeart/2005/8/layout/list1"/>
    <dgm:cxn modelId="{9204A03F-99E0-431A-8937-3AA5F64CD0FD}" type="presParOf" srcId="{E9E05284-ED88-403D-B67E-C99B4720E1FB}" destId="{AEDE296A-0305-4FAA-8D4B-55AE520331EB}" srcOrd="1" destOrd="0" presId="urn:microsoft.com/office/officeart/2005/8/layout/list1"/>
    <dgm:cxn modelId="{6BF34EC1-C778-423B-8748-A39A37880469}" type="presParOf" srcId="{E2789D4A-F67B-46F8-B4D0-2784CF5355FE}" destId="{69A593A5-85E7-4314-894E-058171B1736D}" srcOrd="9" destOrd="0" presId="urn:microsoft.com/office/officeart/2005/8/layout/list1"/>
    <dgm:cxn modelId="{B771BC8E-4880-495A-8962-E9CB03BC5ACE}" type="presParOf" srcId="{E2789D4A-F67B-46F8-B4D0-2784CF5355FE}" destId="{5D909F59-B1D6-4B14-ABDA-1084930D270C}"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5286D25-6618-4BD3-A695-4A8C25507DBC}" type="doc">
      <dgm:prSet loTypeId="urn:microsoft.com/office/officeart/2005/8/layout/list1" loCatId="list" qsTypeId="urn:microsoft.com/office/officeart/2005/8/quickstyle/3d2" qsCatId="3D" csTypeId="urn:microsoft.com/office/officeart/2005/8/colors/accent5_2" csCatId="accent5" phldr="1"/>
      <dgm:spPr/>
      <dgm:t>
        <a:bodyPr/>
        <a:lstStyle/>
        <a:p>
          <a:endParaRPr lang="zh-CN" altLang="en-US"/>
        </a:p>
      </dgm:t>
    </dgm:pt>
    <dgm:pt modelId="{26D2CCE4-7419-4465-82C2-29A00D556921}">
      <dgm:prSet/>
      <dgm:spPr/>
      <dgm:t>
        <a:bodyPr/>
        <a:lstStyle/>
        <a:p>
          <a:pPr rtl="0"/>
          <a:r>
            <a:rPr lang="zh-CN" dirty="0" smtClean="0"/>
            <a:t>针对接口编程</a:t>
          </a:r>
          <a:endParaRPr lang="en-US" dirty="0"/>
        </a:p>
      </dgm:t>
    </dgm:pt>
    <dgm:pt modelId="{0DE61DCD-1184-4D17-889E-F533FECC0D7D}" type="parTrans" cxnId="{4E705282-3333-45F5-BC4C-DD6B5BB62FFD}">
      <dgm:prSet/>
      <dgm:spPr/>
      <dgm:t>
        <a:bodyPr/>
        <a:lstStyle/>
        <a:p>
          <a:endParaRPr lang="zh-CN" altLang="en-US"/>
        </a:p>
      </dgm:t>
    </dgm:pt>
    <dgm:pt modelId="{B3277848-F612-4814-9431-E6EDBB83E809}" type="sibTrans" cxnId="{4E705282-3333-45F5-BC4C-DD6B5BB62FFD}">
      <dgm:prSet/>
      <dgm:spPr/>
      <dgm:t>
        <a:bodyPr/>
        <a:lstStyle/>
        <a:p>
          <a:endParaRPr lang="zh-CN" altLang="en-US"/>
        </a:p>
      </dgm:t>
    </dgm:pt>
    <dgm:pt modelId="{BFCBCC16-6EE1-40E0-9E0A-93E337F359C7}">
      <dgm:prSet/>
      <dgm:spPr>
        <a:noFill/>
      </dgm:spPr>
      <dgm:t>
        <a:bodyPr/>
        <a:lstStyle/>
        <a:p>
          <a:pPr rtl="0"/>
          <a:r>
            <a:rPr lang="zh-CN" altLang="en-US" dirty="0" smtClean="0"/>
            <a:t>在</a:t>
          </a:r>
          <a:r>
            <a:rPr lang="en-US" altLang="zh-CN" dirty="0" smtClean="0"/>
            <a:t>Director</a:t>
          </a:r>
          <a:r>
            <a:rPr lang="zh-CN" altLang="en-US" dirty="0" smtClean="0"/>
            <a:t>中调用的都是</a:t>
          </a:r>
          <a:r>
            <a:rPr lang="en-US" altLang="zh-CN" dirty="0" smtClean="0"/>
            <a:t>Builder</a:t>
          </a:r>
          <a:r>
            <a:rPr lang="zh-CN" altLang="en-US" dirty="0" smtClean="0"/>
            <a:t>的接口</a:t>
          </a:r>
          <a:endParaRPr lang="en-US" dirty="0"/>
        </a:p>
      </dgm:t>
    </dgm:pt>
    <dgm:pt modelId="{8F5B5FD3-FA19-48DD-93AF-59C3B427BBD3}" type="parTrans" cxnId="{3428B4F2-9CD9-47DC-AC01-EA9CC4252701}">
      <dgm:prSet/>
      <dgm:spPr/>
      <dgm:t>
        <a:bodyPr/>
        <a:lstStyle/>
        <a:p>
          <a:endParaRPr lang="zh-CN" altLang="en-US"/>
        </a:p>
      </dgm:t>
    </dgm:pt>
    <dgm:pt modelId="{0C0DDB80-4A3E-4B65-9AC4-8B41FBC669C6}" type="sibTrans" cxnId="{3428B4F2-9CD9-47DC-AC01-EA9CC4252701}">
      <dgm:prSet/>
      <dgm:spPr/>
      <dgm:t>
        <a:bodyPr/>
        <a:lstStyle/>
        <a:p>
          <a:endParaRPr lang="zh-CN" altLang="en-US"/>
        </a:p>
      </dgm:t>
    </dgm:pt>
    <dgm:pt modelId="{126F0766-4259-4B89-8ACB-214029A06052}">
      <dgm:prSet/>
      <dgm:spPr/>
      <dgm:t>
        <a:bodyPr/>
        <a:lstStyle/>
        <a:p>
          <a:pPr rtl="0"/>
          <a:r>
            <a:rPr lang="zh-CN" dirty="0" smtClean="0"/>
            <a:t>开</a:t>
          </a:r>
          <a:r>
            <a:rPr lang="en-US" dirty="0" smtClean="0"/>
            <a:t>-</a:t>
          </a:r>
          <a:r>
            <a:rPr lang="zh-CN" dirty="0" smtClean="0"/>
            <a:t>闭原则</a:t>
          </a:r>
          <a:endParaRPr lang="en-US" dirty="0"/>
        </a:p>
      </dgm:t>
    </dgm:pt>
    <dgm:pt modelId="{D7B3A744-5EC9-4939-B8D0-72CD63D46BF0}" type="parTrans" cxnId="{45E51820-85AC-4C74-9B76-A22C02942518}">
      <dgm:prSet/>
      <dgm:spPr/>
      <dgm:t>
        <a:bodyPr/>
        <a:lstStyle/>
        <a:p>
          <a:endParaRPr lang="zh-CN" altLang="en-US"/>
        </a:p>
      </dgm:t>
    </dgm:pt>
    <dgm:pt modelId="{CA1A4B8B-5136-43E9-9CC1-8B7AEE59AE78}" type="sibTrans" cxnId="{45E51820-85AC-4C74-9B76-A22C02942518}">
      <dgm:prSet/>
      <dgm:spPr/>
      <dgm:t>
        <a:bodyPr/>
        <a:lstStyle/>
        <a:p>
          <a:endParaRPr lang="zh-CN" altLang="en-US"/>
        </a:p>
      </dgm:t>
    </dgm:pt>
    <dgm:pt modelId="{C72AB4CE-CC1E-49DE-AFD5-53D46C4C7D09}">
      <dgm:prSet/>
      <dgm:spPr>
        <a:noFill/>
      </dgm:spPr>
      <dgm:t>
        <a:bodyPr/>
        <a:lstStyle/>
        <a:p>
          <a:pPr rtl="0"/>
          <a:r>
            <a:rPr lang="zh-CN" dirty="0" smtClean="0"/>
            <a:t>开：</a:t>
          </a:r>
          <a:r>
            <a:rPr lang="zh-CN" altLang="en-US" dirty="0" smtClean="0"/>
            <a:t>使用不同的</a:t>
          </a:r>
          <a:r>
            <a:rPr lang="en-US" altLang="zh-CN" dirty="0" smtClean="0"/>
            <a:t>Builder</a:t>
          </a:r>
          <a:r>
            <a:rPr lang="zh-CN" altLang="en-US" dirty="0" smtClean="0"/>
            <a:t>就可以得到不同的产品</a:t>
          </a:r>
          <a:endParaRPr lang="en-US" dirty="0"/>
        </a:p>
      </dgm:t>
    </dgm:pt>
    <dgm:pt modelId="{3E7D5491-C064-4D18-8105-6F5BA4765D64}" type="parTrans" cxnId="{AAFFF5CC-AB0E-4D12-8A52-2C71C0CDFBF2}">
      <dgm:prSet/>
      <dgm:spPr/>
      <dgm:t>
        <a:bodyPr/>
        <a:lstStyle/>
        <a:p>
          <a:endParaRPr lang="zh-CN" altLang="en-US"/>
        </a:p>
      </dgm:t>
    </dgm:pt>
    <dgm:pt modelId="{B45CCA8E-8B75-4A45-AC49-9513495AC352}" type="sibTrans" cxnId="{AAFFF5CC-AB0E-4D12-8A52-2C71C0CDFBF2}">
      <dgm:prSet/>
      <dgm:spPr/>
      <dgm:t>
        <a:bodyPr/>
        <a:lstStyle/>
        <a:p>
          <a:endParaRPr lang="zh-CN" altLang="en-US"/>
        </a:p>
      </dgm:t>
    </dgm:pt>
    <dgm:pt modelId="{16D2ED6F-98AB-4C45-8CBD-A90D1F944D77}">
      <dgm:prSet/>
      <dgm:spPr>
        <a:noFill/>
      </dgm:spPr>
      <dgm:t>
        <a:bodyPr/>
        <a:lstStyle/>
        <a:p>
          <a:pPr rtl="0"/>
          <a:r>
            <a:rPr lang="zh-CN" dirty="0" smtClean="0"/>
            <a:t>闭：</a:t>
          </a:r>
          <a:r>
            <a:rPr lang="en-US" altLang="zh-CN" dirty="0" smtClean="0"/>
            <a:t>Builder</a:t>
          </a:r>
          <a:r>
            <a:rPr lang="zh-CN" altLang="en-US" dirty="0" smtClean="0"/>
            <a:t>的变化不会引起</a:t>
          </a:r>
          <a:r>
            <a:rPr lang="en-US" altLang="zh-CN" dirty="0" smtClean="0"/>
            <a:t>Director</a:t>
          </a:r>
          <a:r>
            <a:rPr lang="zh-CN" altLang="en-US" dirty="0" smtClean="0"/>
            <a:t>等其他代码的修改</a:t>
          </a:r>
          <a:endParaRPr lang="en-US" dirty="0"/>
        </a:p>
      </dgm:t>
    </dgm:pt>
    <dgm:pt modelId="{3B227B88-D70D-408A-B794-2F07785946E0}" type="parTrans" cxnId="{5B8BCDCB-D081-430E-96B7-0ADDF4040091}">
      <dgm:prSet/>
      <dgm:spPr/>
      <dgm:t>
        <a:bodyPr/>
        <a:lstStyle/>
        <a:p>
          <a:endParaRPr lang="zh-CN" altLang="en-US"/>
        </a:p>
      </dgm:t>
    </dgm:pt>
    <dgm:pt modelId="{6069B982-D3B1-44F1-8CF7-691D264F59CF}" type="sibTrans" cxnId="{5B8BCDCB-D081-430E-96B7-0ADDF4040091}">
      <dgm:prSet/>
      <dgm:spPr/>
      <dgm:t>
        <a:bodyPr/>
        <a:lstStyle/>
        <a:p>
          <a:endParaRPr lang="zh-CN" altLang="en-US"/>
        </a:p>
      </dgm:t>
    </dgm:pt>
    <dgm:pt modelId="{EE8E9E3B-E21A-4C66-911B-5AF085D51549}">
      <dgm:prSet/>
      <dgm:spPr/>
      <dgm:t>
        <a:bodyPr/>
        <a:lstStyle/>
        <a:p>
          <a:pPr rtl="0"/>
          <a:r>
            <a:rPr lang="zh-CN" dirty="0" smtClean="0"/>
            <a:t>不同的功能交给不同的</a:t>
          </a:r>
          <a:r>
            <a:rPr lang="zh-CN" altLang="en-US" dirty="0" smtClean="0"/>
            <a:t>实体</a:t>
          </a:r>
          <a:endParaRPr lang="en-US" dirty="0"/>
        </a:p>
      </dgm:t>
    </dgm:pt>
    <dgm:pt modelId="{A437AB11-33A7-469E-AA36-C06829486555}" type="parTrans" cxnId="{C3CD02EF-C6AC-4A97-AE59-16411BEA9596}">
      <dgm:prSet/>
      <dgm:spPr/>
      <dgm:t>
        <a:bodyPr/>
        <a:lstStyle/>
        <a:p>
          <a:endParaRPr lang="zh-CN" altLang="en-US"/>
        </a:p>
      </dgm:t>
    </dgm:pt>
    <dgm:pt modelId="{EB68E8D6-43FF-4ED4-B177-EF72979B7FA4}" type="sibTrans" cxnId="{C3CD02EF-C6AC-4A97-AE59-16411BEA9596}">
      <dgm:prSet/>
      <dgm:spPr/>
      <dgm:t>
        <a:bodyPr/>
        <a:lstStyle/>
        <a:p>
          <a:endParaRPr lang="zh-CN" altLang="en-US"/>
        </a:p>
      </dgm:t>
    </dgm:pt>
    <dgm:pt modelId="{F404B692-7607-48A2-82BF-4AEF65297089}">
      <dgm:prSet/>
      <dgm:spPr>
        <a:noFill/>
      </dgm:spPr>
      <dgm:t>
        <a:bodyPr/>
        <a:lstStyle/>
        <a:p>
          <a:pPr rtl="0"/>
          <a:r>
            <a:rPr lang="zh-CN" altLang="en-US" dirty="0" smtClean="0"/>
            <a:t>建造工作中包括两部分：</a:t>
          </a:r>
          <a:r>
            <a:rPr lang="en-US" altLang="zh-CN" dirty="0" smtClean="0"/>
            <a:t>1</a:t>
          </a:r>
          <a:r>
            <a:rPr lang="zh-CN" altLang="en-US" dirty="0" smtClean="0"/>
            <a:t>、建造各组成部分并将它们组装起来（多变）；</a:t>
          </a:r>
          <a:r>
            <a:rPr lang="en-US" altLang="zh-CN" dirty="0" smtClean="0"/>
            <a:t>2</a:t>
          </a:r>
          <a:r>
            <a:rPr lang="zh-CN" altLang="en-US" dirty="0" smtClean="0"/>
            <a:t>、根据需要指导各部分的构建和组装过程（相对稳定），这两部分分别由</a:t>
          </a:r>
          <a:r>
            <a:rPr lang="en-US" altLang="zh-CN" dirty="0" smtClean="0"/>
            <a:t>Builder</a:t>
          </a:r>
          <a:r>
            <a:rPr lang="zh-CN" altLang="en-US" dirty="0" smtClean="0"/>
            <a:t>和</a:t>
          </a:r>
          <a:r>
            <a:rPr lang="en-US" altLang="zh-CN" dirty="0" smtClean="0"/>
            <a:t>Director</a:t>
          </a:r>
          <a:r>
            <a:rPr lang="zh-CN" altLang="en-US" dirty="0" smtClean="0"/>
            <a:t>完成</a:t>
          </a:r>
          <a:endParaRPr lang="zh-CN" dirty="0"/>
        </a:p>
      </dgm:t>
    </dgm:pt>
    <dgm:pt modelId="{32F81504-1B94-4BA3-A80F-52919701E97E}" type="parTrans" cxnId="{EC8F0BA4-8FD1-4CA9-96D5-BE28669D31FF}">
      <dgm:prSet/>
      <dgm:spPr/>
      <dgm:t>
        <a:bodyPr/>
        <a:lstStyle/>
        <a:p>
          <a:endParaRPr lang="zh-CN" altLang="en-US"/>
        </a:p>
      </dgm:t>
    </dgm:pt>
    <dgm:pt modelId="{5D2897FD-8F94-4B1B-A991-740F708E04B3}" type="sibTrans" cxnId="{EC8F0BA4-8FD1-4CA9-96D5-BE28669D31FF}">
      <dgm:prSet/>
      <dgm:spPr/>
      <dgm:t>
        <a:bodyPr/>
        <a:lstStyle/>
        <a:p>
          <a:endParaRPr lang="zh-CN" altLang="en-US"/>
        </a:p>
      </dgm:t>
    </dgm:pt>
    <dgm:pt modelId="{E2789D4A-F67B-46F8-B4D0-2784CF5355FE}" type="pres">
      <dgm:prSet presAssocID="{75286D25-6618-4BD3-A695-4A8C25507DBC}" presName="linear" presStyleCnt="0">
        <dgm:presLayoutVars>
          <dgm:dir/>
          <dgm:animLvl val="lvl"/>
          <dgm:resizeHandles val="exact"/>
        </dgm:presLayoutVars>
      </dgm:prSet>
      <dgm:spPr/>
      <dgm:t>
        <a:bodyPr/>
        <a:lstStyle/>
        <a:p>
          <a:endParaRPr lang="zh-CN" altLang="en-US"/>
        </a:p>
      </dgm:t>
    </dgm:pt>
    <dgm:pt modelId="{F349CA14-5DA6-4257-A66C-7506E7DF4734}" type="pres">
      <dgm:prSet presAssocID="{26D2CCE4-7419-4465-82C2-29A00D556921}" presName="parentLin" presStyleCnt="0"/>
      <dgm:spPr/>
    </dgm:pt>
    <dgm:pt modelId="{BA79319D-67AC-4569-82DC-128190E9B915}" type="pres">
      <dgm:prSet presAssocID="{26D2CCE4-7419-4465-82C2-29A00D556921}" presName="parentLeftMargin" presStyleLbl="node1" presStyleIdx="0" presStyleCnt="3"/>
      <dgm:spPr/>
      <dgm:t>
        <a:bodyPr/>
        <a:lstStyle/>
        <a:p>
          <a:endParaRPr lang="zh-CN" altLang="en-US"/>
        </a:p>
      </dgm:t>
    </dgm:pt>
    <dgm:pt modelId="{923D3790-767C-4BFC-9CAC-51CE91AF3077}" type="pres">
      <dgm:prSet presAssocID="{26D2CCE4-7419-4465-82C2-29A00D556921}" presName="parentText" presStyleLbl="node1" presStyleIdx="0" presStyleCnt="3">
        <dgm:presLayoutVars>
          <dgm:chMax val="0"/>
          <dgm:bulletEnabled val="1"/>
        </dgm:presLayoutVars>
      </dgm:prSet>
      <dgm:spPr/>
      <dgm:t>
        <a:bodyPr/>
        <a:lstStyle/>
        <a:p>
          <a:endParaRPr lang="zh-CN" altLang="en-US"/>
        </a:p>
      </dgm:t>
    </dgm:pt>
    <dgm:pt modelId="{8F331117-D74A-4FD4-9FEF-F6C24159FFE1}" type="pres">
      <dgm:prSet presAssocID="{26D2CCE4-7419-4465-82C2-29A00D556921}" presName="negativeSpace" presStyleCnt="0"/>
      <dgm:spPr/>
    </dgm:pt>
    <dgm:pt modelId="{73616BA5-A8B2-4A16-80C7-0F443CFD104F}" type="pres">
      <dgm:prSet presAssocID="{26D2CCE4-7419-4465-82C2-29A00D556921}" presName="childText" presStyleLbl="conFgAcc1" presStyleIdx="0" presStyleCnt="3">
        <dgm:presLayoutVars>
          <dgm:bulletEnabled val="1"/>
        </dgm:presLayoutVars>
      </dgm:prSet>
      <dgm:spPr/>
      <dgm:t>
        <a:bodyPr/>
        <a:lstStyle/>
        <a:p>
          <a:endParaRPr lang="zh-CN" altLang="en-US"/>
        </a:p>
      </dgm:t>
    </dgm:pt>
    <dgm:pt modelId="{4BECC271-AAA8-4D71-8259-816A51B67CB7}" type="pres">
      <dgm:prSet presAssocID="{B3277848-F612-4814-9431-E6EDBB83E809}" presName="spaceBetweenRectangles" presStyleCnt="0"/>
      <dgm:spPr/>
    </dgm:pt>
    <dgm:pt modelId="{D16F0081-5A3B-4372-A206-09DC902A94B1}" type="pres">
      <dgm:prSet presAssocID="{126F0766-4259-4B89-8ACB-214029A06052}" presName="parentLin" presStyleCnt="0"/>
      <dgm:spPr/>
    </dgm:pt>
    <dgm:pt modelId="{67FA9661-418F-4454-8E5A-2FDBA3B5A011}" type="pres">
      <dgm:prSet presAssocID="{126F0766-4259-4B89-8ACB-214029A06052}" presName="parentLeftMargin" presStyleLbl="node1" presStyleIdx="0" presStyleCnt="3"/>
      <dgm:spPr/>
      <dgm:t>
        <a:bodyPr/>
        <a:lstStyle/>
        <a:p>
          <a:endParaRPr lang="zh-CN" altLang="en-US"/>
        </a:p>
      </dgm:t>
    </dgm:pt>
    <dgm:pt modelId="{995030DA-7430-4DF1-8675-261989166572}" type="pres">
      <dgm:prSet presAssocID="{126F0766-4259-4B89-8ACB-214029A06052}" presName="parentText" presStyleLbl="node1" presStyleIdx="1" presStyleCnt="3">
        <dgm:presLayoutVars>
          <dgm:chMax val="0"/>
          <dgm:bulletEnabled val="1"/>
        </dgm:presLayoutVars>
      </dgm:prSet>
      <dgm:spPr/>
      <dgm:t>
        <a:bodyPr/>
        <a:lstStyle/>
        <a:p>
          <a:endParaRPr lang="zh-CN" altLang="en-US"/>
        </a:p>
      </dgm:t>
    </dgm:pt>
    <dgm:pt modelId="{F1FD735F-9503-4CA1-BE95-5CB752C98F7D}" type="pres">
      <dgm:prSet presAssocID="{126F0766-4259-4B89-8ACB-214029A06052}" presName="negativeSpace" presStyleCnt="0"/>
      <dgm:spPr/>
    </dgm:pt>
    <dgm:pt modelId="{964B8F7D-DEC2-4166-9BB3-9790108A5B68}" type="pres">
      <dgm:prSet presAssocID="{126F0766-4259-4B89-8ACB-214029A06052}" presName="childText" presStyleLbl="conFgAcc1" presStyleIdx="1" presStyleCnt="3">
        <dgm:presLayoutVars>
          <dgm:bulletEnabled val="1"/>
        </dgm:presLayoutVars>
      </dgm:prSet>
      <dgm:spPr/>
      <dgm:t>
        <a:bodyPr/>
        <a:lstStyle/>
        <a:p>
          <a:endParaRPr lang="zh-CN" altLang="en-US"/>
        </a:p>
      </dgm:t>
    </dgm:pt>
    <dgm:pt modelId="{7841EBBF-E705-4F44-BFA6-09C79EC46081}" type="pres">
      <dgm:prSet presAssocID="{CA1A4B8B-5136-43E9-9CC1-8B7AEE59AE78}" presName="spaceBetweenRectangles" presStyleCnt="0"/>
      <dgm:spPr/>
    </dgm:pt>
    <dgm:pt modelId="{E9E05284-ED88-403D-B67E-C99B4720E1FB}" type="pres">
      <dgm:prSet presAssocID="{EE8E9E3B-E21A-4C66-911B-5AF085D51549}" presName="parentLin" presStyleCnt="0"/>
      <dgm:spPr/>
    </dgm:pt>
    <dgm:pt modelId="{E464EAD4-75DE-4536-AC8F-4E2CA6291530}" type="pres">
      <dgm:prSet presAssocID="{EE8E9E3B-E21A-4C66-911B-5AF085D51549}" presName="parentLeftMargin" presStyleLbl="node1" presStyleIdx="1" presStyleCnt="3"/>
      <dgm:spPr/>
      <dgm:t>
        <a:bodyPr/>
        <a:lstStyle/>
        <a:p>
          <a:endParaRPr lang="zh-CN" altLang="en-US"/>
        </a:p>
      </dgm:t>
    </dgm:pt>
    <dgm:pt modelId="{AEDE296A-0305-4FAA-8D4B-55AE520331EB}" type="pres">
      <dgm:prSet presAssocID="{EE8E9E3B-E21A-4C66-911B-5AF085D51549}" presName="parentText" presStyleLbl="node1" presStyleIdx="2" presStyleCnt="3">
        <dgm:presLayoutVars>
          <dgm:chMax val="0"/>
          <dgm:bulletEnabled val="1"/>
        </dgm:presLayoutVars>
      </dgm:prSet>
      <dgm:spPr/>
      <dgm:t>
        <a:bodyPr/>
        <a:lstStyle/>
        <a:p>
          <a:endParaRPr lang="zh-CN" altLang="en-US"/>
        </a:p>
      </dgm:t>
    </dgm:pt>
    <dgm:pt modelId="{69A593A5-85E7-4314-894E-058171B1736D}" type="pres">
      <dgm:prSet presAssocID="{EE8E9E3B-E21A-4C66-911B-5AF085D51549}" presName="negativeSpace" presStyleCnt="0"/>
      <dgm:spPr/>
    </dgm:pt>
    <dgm:pt modelId="{5D909F59-B1D6-4B14-ABDA-1084930D270C}" type="pres">
      <dgm:prSet presAssocID="{EE8E9E3B-E21A-4C66-911B-5AF085D51549}" presName="childText" presStyleLbl="conFgAcc1" presStyleIdx="2" presStyleCnt="3">
        <dgm:presLayoutVars>
          <dgm:bulletEnabled val="1"/>
        </dgm:presLayoutVars>
      </dgm:prSet>
      <dgm:spPr/>
      <dgm:t>
        <a:bodyPr/>
        <a:lstStyle/>
        <a:p>
          <a:endParaRPr lang="zh-CN" altLang="en-US"/>
        </a:p>
      </dgm:t>
    </dgm:pt>
  </dgm:ptLst>
  <dgm:cxnLst>
    <dgm:cxn modelId="{45E51820-85AC-4C74-9B76-A22C02942518}" srcId="{75286D25-6618-4BD3-A695-4A8C25507DBC}" destId="{126F0766-4259-4B89-8ACB-214029A06052}" srcOrd="1" destOrd="0" parTransId="{D7B3A744-5EC9-4939-B8D0-72CD63D46BF0}" sibTransId="{CA1A4B8B-5136-43E9-9CC1-8B7AEE59AE78}"/>
    <dgm:cxn modelId="{4E705282-3333-45F5-BC4C-DD6B5BB62FFD}" srcId="{75286D25-6618-4BD3-A695-4A8C25507DBC}" destId="{26D2CCE4-7419-4465-82C2-29A00D556921}" srcOrd="0" destOrd="0" parTransId="{0DE61DCD-1184-4D17-889E-F533FECC0D7D}" sibTransId="{B3277848-F612-4814-9431-E6EDBB83E809}"/>
    <dgm:cxn modelId="{5B8BCDCB-D081-430E-96B7-0ADDF4040091}" srcId="{126F0766-4259-4B89-8ACB-214029A06052}" destId="{16D2ED6F-98AB-4C45-8CBD-A90D1F944D77}" srcOrd="1" destOrd="0" parTransId="{3B227B88-D70D-408A-B794-2F07785946E0}" sibTransId="{6069B982-D3B1-44F1-8CF7-691D264F59CF}"/>
    <dgm:cxn modelId="{9A1A0FDD-9927-458E-A25A-58867E7DDA26}" type="presOf" srcId="{EE8E9E3B-E21A-4C66-911B-5AF085D51549}" destId="{AEDE296A-0305-4FAA-8D4B-55AE520331EB}" srcOrd="1" destOrd="0" presId="urn:microsoft.com/office/officeart/2005/8/layout/list1"/>
    <dgm:cxn modelId="{C3CD02EF-C6AC-4A97-AE59-16411BEA9596}" srcId="{75286D25-6618-4BD3-A695-4A8C25507DBC}" destId="{EE8E9E3B-E21A-4C66-911B-5AF085D51549}" srcOrd="2" destOrd="0" parTransId="{A437AB11-33A7-469E-AA36-C06829486555}" sibTransId="{EB68E8D6-43FF-4ED4-B177-EF72979B7FA4}"/>
    <dgm:cxn modelId="{919F816A-16B5-4E64-9DB2-3B7A34B4E0B0}" type="presOf" srcId="{F404B692-7607-48A2-82BF-4AEF65297089}" destId="{5D909F59-B1D6-4B14-ABDA-1084930D270C}" srcOrd="0" destOrd="0" presId="urn:microsoft.com/office/officeart/2005/8/layout/list1"/>
    <dgm:cxn modelId="{3428B4F2-9CD9-47DC-AC01-EA9CC4252701}" srcId="{26D2CCE4-7419-4465-82C2-29A00D556921}" destId="{BFCBCC16-6EE1-40E0-9E0A-93E337F359C7}" srcOrd="0" destOrd="0" parTransId="{8F5B5FD3-FA19-48DD-93AF-59C3B427BBD3}" sibTransId="{0C0DDB80-4A3E-4B65-9AC4-8B41FBC669C6}"/>
    <dgm:cxn modelId="{E37280A8-B703-43C9-B69A-7F5FDC4644DC}" type="presOf" srcId="{C72AB4CE-CC1E-49DE-AFD5-53D46C4C7D09}" destId="{964B8F7D-DEC2-4166-9BB3-9790108A5B68}" srcOrd="0" destOrd="0" presId="urn:microsoft.com/office/officeart/2005/8/layout/list1"/>
    <dgm:cxn modelId="{5C24262A-DCFB-46C0-9926-B4E25270DEA3}" type="presOf" srcId="{126F0766-4259-4B89-8ACB-214029A06052}" destId="{67FA9661-418F-4454-8E5A-2FDBA3B5A011}" srcOrd="0" destOrd="0" presId="urn:microsoft.com/office/officeart/2005/8/layout/list1"/>
    <dgm:cxn modelId="{AAFFF5CC-AB0E-4D12-8A52-2C71C0CDFBF2}" srcId="{126F0766-4259-4B89-8ACB-214029A06052}" destId="{C72AB4CE-CC1E-49DE-AFD5-53D46C4C7D09}" srcOrd="0" destOrd="0" parTransId="{3E7D5491-C064-4D18-8105-6F5BA4765D64}" sibTransId="{B45CCA8E-8B75-4A45-AC49-9513495AC352}"/>
    <dgm:cxn modelId="{740B4B46-64C2-4420-B061-BB1DCFF9C76A}" type="presOf" srcId="{16D2ED6F-98AB-4C45-8CBD-A90D1F944D77}" destId="{964B8F7D-DEC2-4166-9BB3-9790108A5B68}" srcOrd="0" destOrd="1" presId="urn:microsoft.com/office/officeart/2005/8/layout/list1"/>
    <dgm:cxn modelId="{BACEDFBF-FA14-4690-9861-23621CE519A9}" type="presOf" srcId="{EE8E9E3B-E21A-4C66-911B-5AF085D51549}" destId="{E464EAD4-75DE-4536-AC8F-4E2CA6291530}" srcOrd="0" destOrd="0" presId="urn:microsoft.com/office/officeart/2005/8/layout/list1"/>
    <dgm:cxn modelId="{196D6EB7-1859-497C-809A-960C9DAEC0AD}" type="presOf" srcId="{26D2CCE4-7419-4465-82C2-29A00D556921}" destId="{BA79319D-67AC-4569-82DC-128190E9B915}" srcOrd="0" destOrd="0" presId="urn:microsoft.com/office/officeart/2005/8/layout/list1"/>
    <dgm:cxn modelId="{4F5AB491-1194-48C2-ADCB-43D28684641B}" type="presOf" srcId="{26D2CCE4-7419-4465-82C2-29A00D556921}" destId="{923D3790-767C-4BFC-9CAC-51CE91AF3077}" srcOrd="1" destOrd="0" presId="urn:microsoft.com/office/officeart/2005/8/layout/list1"/>
    <dgm:cxn modelId="{EC8F0BA4-8FD1-4CA9-96D5-BE28669D31FF}" srcId="{EE8E9E3B-E21A-4C66-911B-5AF085D51549}" destId="{F404B692-7607-48A2-82BF-4AEF65297089}" srcOrd="0" destOrd="0" parTransId="{32F81504-1B94-4BA3-A80F-52919701E97E}" sibTransId="{5D2897FD-8F94-4B1B-A991-740F708E04B3}"/>
    <dgm:cxn modelId="{A78E0AB0-D5A8-4B10-8BD0-F0626FE2F49C}" type="presOf" srcId="{126F0766-4259-4B89-8ACB-214029A06052}" destId="{995030DA-7430-4DF1-8675-261989166572}" srcOrd="1" destOrd="0" presId="urn:microsoft.com/office/officeart/2005/8/layout/list1"/>
    <dgm:cxn modelId="{C3DE2C19-A8D7-4E57-AA45-A6C0AA14A0CB}" type="presOf" srcId="{BFCBCC16-6EE1-40E0-9E0A-93E337F359C7}" destId="{73616BA5-A8B2-4A16-80C7-0F443CFD104F}" srcOrd="0" destOrd="0" presId="urn:microsoft.com/office/officeart/2005/8/layout/list1"/>
    <dgm:cxn modelId="{6C96F2BC-9CF2-42ED-9D4C-2E3EDBC84CF1}" type="presOf" srcId="{75286D25-6618-4BD3-A695-4A8C25507DBC}" destId="{E2789D4A-F67B-46F8-B4D0-2784CF5355FE}" srcOrd="0" destOrd="0" presId="urn:microsoft.com/office/officeart/2005/8/layout/list1"/>
    <dgm:cxn modelId="{E0F61363-30C8-4BE2-919E-7F0EC1AB74D2}" type="presParOf" srcId="{E2789D4A-F67B-46F8-B4D0-2784CF5355FE}" destId="{F349CA14-5DA6-4257-A66C-7506E7DF4734}" srcOrd="0" destOrd="0" presId="urn:microsoft.com/office/officeart/2005/8/layout/list1"/>
    <dgm:cxn modelId="{D8482C2B-1A1D-4B83-8157-811FDD88168C}" type="presParOf" srcId="{F349CA14-5DA6-4257-A66C-7506E7DF4734}" destId="{BA79319D-67AC-4569-82DC-128190E9B915}" srcOrd="0" destOrd="0" presId="urn:microsoft.com/office/officeart/2005/8/layout/list1"/>
    <dgm:cxn modelId="{F34480C9-F1C4-4C63-9B45-763DC71B695C}" type="presParOf" srcId="{F349CA14-5DA6-4257-A66C-7506E7DF4734}" destId="{923D3790-767C-4BFC-9CAC-51CE91AF3077}" srcOrd="1" destOrd="0" presId="urn:microsoft.com/office/officeart/2005/8/layout/list1"/>
    <dgm:cxn modelId="{A05591DB-83B8-4CA0-A9C6-E7AE92BB2945}" type="presParOf" srcId="{E2789D4A-F67B-46F8-B4D0-2784CF5355FE}" destId="{8F331117-D74A-4FD4-9FEF-F6C24159FFE1}" srcOrd="1" destOrd="0" presId="urn:microsoft.com/office/officeart/2005/8/layout/list1"/>
    <dgm:cxn modelId="{0CB19B82-225D-48DF-AAB8-F24BE32A57AD}" type="presParOf" srcId="{E2789D4A-F67B-46F8-B4D0-2784CF5355FE}" destId="{73616BA5-A8B2-4A16-80C7-0F443CFD104F}" srcOrd="2" destOrd="0" presId="urn:microsoft.com/office/officeart/2005/8/layout/list1"/>
    <dgm:cxn modelId="{34DBDD67-BE4B-4F66-880A-A0739C7A14D5}" type="presParOf" srcId="{E2789D4A-F67B-46F8-B4D0-2784CF5355FE}" destId="{4BECC271-AAA8-4D71-8259-816A51B67CB7}" srcOrd="3" destOrd="0" presId="urn:microsoft.com/office/officeart/2005/8/layout/list1"/>
    <dgm:cxn modelId="{1CD80547-2217-482F-8F87-454136E40A44}" type="presParOf" srcId="{E2789D4A-F67B-46F8-B4D0-2784CF5355FE}" destId="{D16F0081-5A3B-4372-A206-09DC902A94B1}" srcOrd="4" destOrd="0" presId="urn:microsoft.com/office/officeart/2005/8/layout/list1"/>
    <dgm:cxn modelId="{FEEDFD95-A575-4677-96EB-E409FBAAD487}" type="presParOf" srcId="{D16F0081-5A3B-4372-A206-09DC902A94B1}" destId="{67FA9661-418F-4454-8E5A-2FDBA3B5A011}" srcOrd="0" destOrd="0" presId="urn:microsoft.com/office/officeart/2005/8/layout/list1"/>
    <dgm:cxn modelId="{4D09531B-1C8A-4F37-A594-8BFE895BFAFE}" type="presParOf" srcId="{D16F0081-5A3B-4372-A206-09DC902A94B1}" destId="{995030DA-7430-4DF1-8675-261989166572}" srcOrd="1" destOrd="0" presId="urn:microsoft.com/office/officeart/2005/8/layout/list1"/>
    <dgm:cxn modelId="{F4097DF1-E5D4-4395-BCA5-958FFCEDC631}" type="presParOf" srcId="{E2789D4A-F67B-46F8-B4D0-2784CF5355FE}" destId="{F1FD735F-9503-4CA1-BE95-5CB752C98F7D}" srcOrd="5" destOrd="0" presId="urn:microsoft.com/office/officeart/2005/8/layout/list1"/>
    <dgm:cxn modelId="{EC44F640-D4DA-4999-A0A7-A75456F5B705}" type="presParOf" srcId="{E2789D4A-F67B-46F8-B4D0-2784CF5355FE}" destId="{964B8F7D-DEC2-4166-9BB3-9790108A5B68}" srcOrd="6" destOrd="0" presId="urn:microsoft.com/office/officeart/2005/8/layout/list1"/>
    <dgm:cxn modelId="{3BAD1995-31FD-46AE-A9FF-DD0B93646108}" type="presParOf" srcId="{E2789D4A-F67B-46F8-B4D0-2784CF5355FE}" destId="{7841EBBF-E705-4F44-BFA6-09C79EC46081}" srcOrd="7" destOrd="0" presId="urn:microsoft.com/office/officeart/2005/8/layout/list1"/>
    <dgm:cxn modelId="{51B6DA80-804F-4625-B734-A0CF887020B0}" type="presParOf" srcId="{E2789D4A-F67B-46F8-B4D0-2784CF5355FE}" destId="{E9E05284-ED88-403D-B67E-C99B4720E1FB}" srcOrd="8" destOrd="0" presId="urn:microsoft.com/office/officeart/2005/8/layout/list1"/>
    <dgm:cxn modelId="{3530427E-5FEA-487C-819C-771D1D86A443}" type="presParOf" srcId="{E9E05284-ED88-403D-B67E-C99B4720E1FB}" destId="{E464EAD4-75DE-4536-AC8F-4E2CA6291530}" srcOrd="0" destOrd="0" presId="urn:microsoft.com/office/officeart/2005/8/layout/list1"/>
    <dgm:cxn modelId="{91B00DAC-6DC7-433B-95F6-82B327E81773}" type="presParOf" srcId="{E9E05284-ED88-403D-B67E-C99B4720E1FB}" destId="{AEDE296A-0305-4FAA-8D4B-55AE520331EB}" srcOrd="1" destOrd="0" presId="urn:microsoft.com/office/officeart/2005/8/layout/list1"/>
    <dgm:cxn modelId="{E944BEC8-A5B8-4D7A-ABA8-884B04367AA8}" type="presParOf" srcId="{E2789D4A-F67B-46F8-B4D0-2784CF5355FE}" destId="{69A593A5-85E7-4314-894E-058171B1736D}" srcOrd="9" destOrd="0" presId="urn:microsoft.com/office/officeart/2005/8/layout/list1"/>
    <dgm:cxn modelId="{0EB8D718-EF8A-4F5B-8595-39F393E06AAD}" type="presParOf" srcId="{E2789D4A-F67B-46F8-B4D0-2784CF5355FE}" destId="{5D909F59-B1D6-4B14-ABDA-1084930D270C}"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616BA5-A8B2-4A16-80C7-0F443CFD104F}">
      <dsp:nvSpPr>
        <dsp:cNvPr id="0" name=""/>
        <dsp:cNvSpPr/>
      </dsp:nvSpPr>
      <dsp:spPr>
        <a:xfrm>
          <a:off x="0" y="357867"/>
          <a:ext cx="7921625" cy="1496250"/>
        </a:xfrm>
        <a:prstGeom prst="rect">
          <a:avLst/>
        </a:prstGeom>
        <a:no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14806" tIns="395732" rIns="614806" bIns="135128" numCol="1" spcCol="1270" anchor="t" anchorCtr="0">
          <a:noAutofit/>
        </a:bodyPr>
        <a:lstStyle/>
        <a:p>
          <a:pPr marL="171450" lvl="1" indent="-171450" algn="l" defTabSz="844550" rtl="0">
            <a:lnSpc>
              <a:spcPct val="90000"/>
            </a:lnSpc>
            <a:spcBef>
              <a:spcPct val="0"/>
            </a:spcBef>
            <a:spcAft>
              <a:spcPct val="15000"/>
            </a:spcAft>
            <a:buChar char="••"/>
          </a:pPr>
          <a:r>
            <a:rPr lang="zh-CN" sz="1900" kern="1200" dirty="0" smtClean="0"/>
            <a:t>接口：</a:t>
          </a:r>
          <a:r>
            <a:rPr lang="en-US" sz="1900" kern="1200" dirty="0" smtClean="0"/>
            <a:t>Pizza</a:t>
          </a:r>
          <a:r>
            <a:rPr lang="zh-CN" sz="1900" kern="1200" dirty="0" smtClean="0"/>
            <a:t>、</a:t>
          </a:r>
          <a:r>
            <a:rPr lang="en-US" sz="1900" kern="1200" dirty="0" err="1" smtClean="0"/>
            <a:t>PizzaFactory</a:t>
          </a:r>
          <a:endParaRPr lang="en-US" sz="1900" kern="1200" dirty="0"/>
        </a:p>
        <a:p>
          <a:pPr marL="171450" lvl="1" indent="-171450" algn="l" defTabSz="844550" rtl="0">
            <a:lnSpc>
              <a:spcPct val="90000"/>
            </a:lnSpc>
            <a:spcBef>
              <a:spcPct val="0"/>
            </a:spcBef>
            <a:spcAft>
              <a:spcPct val="15000"/>
            </a:spcAft>
            <a:buChar char="••"/>
          </a:pPr>
          <a:r>
            <a:rPr lang="zh-CN" sz="1900" kern="1200" dirty="0" smtClean="0"/>
            <a:t>实现：</a:t>
          </a:r>
          <a:r>
            <a:rPr lang="en-US" sz="1900" kern="1200" dirty="0" err="1" smtClean="0"/>
            <a:t>CheesePizza</a:t>
          </a:r>
          <a:r>
            <a:rPr lang="zh-CN" sz="1900" kern="1200" dirty="0" smtClean="0"/>
            <a:t>、</a:t>
          </a:r>
          <a:r>
            <a:rPr lang="en-US" sz="1900" kern="1200" dirty="0" err="1" smtClean="0"/>
            <a:t>CheesePizzaFactory</a:t>
          </a:r>
          <a:r>
            <a:rPr lang="en-US" sz="1900" kern="1200" dirty="0" smtClean="0"/>
            <a:t>……</a:t>
          </a:r>
          <a:endParaRPr lang="zh-CN" sz="1900" kern="1200" dirty="0"/>
        </a:p>
        <a:p>
          <a:pPr marL="171450" lvl="1" indent="-171450" algn="l" defTabSz="844550" rtl="0">
            <a:lnSpc>
              <a:spcPct val="90000"/>
            </a:lnSpc>
            <a:spcBef>
              <a:spcPct val="0"/>
            </a:spcBef>
            <a:spcAft>
              <a:spcPct val="15000"/>
            </a:spcAft>
            <a:buChar char="••"/>
          </a:pPr>
          <a:r>
            <a:rPr lang="zh-CN" sz="1900" kern="1200" dirty="0" smtClean="0"/>
            <a:t>我们的</a:t>
          </a:r>
          <a:r>
            <a:rPr lang="en-US" sz="1900" kern="1200" dirty="0" err="1" smtClean="0"/>
            <a:t>PizzaStore</a:t>
          </a:r>
          <a:r>
            <a:rPr lang="zh-CN" sz="1900" kern="1200" dirty="0" smtClean="0"/>
            <a:t>中没有涉及到任何实现类</a:t>
          </a:r>
          <a:endParaRPr lang="en-US" sz="1900" kern="1200" dirty="0"/>
        </a:p>
      </dsp:txBody>
      <dsp:txXfrm>
        <a:off x="0" y="357867"/>
        <a:ext cx="7921625" cy="1496250"/>
      </dsp:txXfrm>
    </dsp:sp>
    <dsp:sp modelId="{923D3790-767C-4BFC-9CAC-51CE91AF3077}">
      <dsp:nvSpPr>
        <dsp:cNvPr id="0" name=""/>
        <dsp:cNvSpPr/>
      </dsp:nvSpPr>
      <dsp:spPr>
        <a:xfrm>
          <a:off x="396081" y="77427"/>
          <a:ext cx="5545137" cy="560880"/>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9593" tIns="0" rIns="209593" bIns="0" numCol="1" spcCol="1270" anchor="ctr" anchorCtr="0">
          <a:noAutofit/>
        </a:bodyPr>
        <a:lstStyle/>
        <a:p>
          <a:pPr lvl="0" algn="l" defTabSz="844550" rtl="0">
            <a:lnSpc>
              <a:spcPct val="90000"/>
            </a:lnSpc>
            <a:spcBef>
              <a:spcPct val="0"/>
            </a:spcBef>
            <a:spcAft>
              <a:spcPct val="35000"/>
            </a:spcAft>
          </a:pPr>
          <a:r>
            <a:rPr lang="zh-CN" sz="1900" kern="1200" dirty="0" smtClean="0"/>
            <a:t>针对接口编程</a:t>
          </a:r>
          <a:endParaRPr lang="en-US" sz="1900" kern="1200" dirty="0"/>
        </a:p>
      </dsp:txBody>
      <dsp:txXfrm>
        <a:off x="423461" y="104807"/>
        <a:ext cx="5490377" cy="506120"/>
      </dsp:txXfrm>
    </dsp:sp>
    <dsp:sp modelId="{964B8F7D-DEC2-4166-9BB3-9790108A5B68}">
      <dsp:nvSpPr>
        <dsp:cNvPr id="0" name=""/>
        <dsp:cNvSpPr/>
      </dsp:nvSpPr>
      <dsp:spPr>
        <a:xfrm>
          <a:off x="0" y="2237157"/>
          <a:ext cx="7921625" cy="1735650"/>
        </a:xfrm>
        <a:prstGeom prst="rect">
          <a:avLst/>
        </a:prstGeom>
        <a:no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14806" tIns="395732" rIns="614806" bIns="135128" numCol="1" spcCol="1270" anchor="t" anchorCtr="0">
          <a:noAutofit/>
        </a:bodyPr>
        <a:lstStyle/>
        <a:p>
          <a:pPr marL="171450" lvl="1" indent="-171450" algn="l" defTabSz="844550" rtl="0">
            <a:lnSpc>
              <a:spcPct val="90000"/>
            </a:lnSpc>
            <a:spcBef>
              <a:spcPct val="0"/>
            </a:spcBef>
            <a:spcAft>
              <a:spcPct val="15000"/>
            </a:spcAft>
            <a:buChar char="••"/>
          </a:pPr>
          <a:r>
            <a:rPr lang="zh-CN" sz="1900" kern="1200" dirty="0" smtClean="0"/>
            <a:t>开：可以通过增加新的</a:t>
          </a:r>
          <a:r>
            <a:rPr lang="en-US" sz="1900" kern="1200" dirty="0" smtClean="0"/>
            <a:t>Pizza</a:t>
          </a:r>
          <a:r>
            <a:rPr lang="zh-CN" sz="1900" kern="1200" dirty="0" smtClean="0"/>
            <a:t>和</a:t>
          </a:r>
          <a:r>
            <a:rPr lang="en-US" sz="1900" kern="1200" dirty="0" err="1" smtClean="0"/>
            <a:t>PizzaFactory</a:t>
          </a:r>
          <a:r>
            <a:rPr lang="zh-CN" sz="1900" kern="1200" dirty="0" smtClean="0"/>
            <a:t>的实现来增加新的比萨品种</a:t>
          </a:r>
          <a:endParaRPr lang="en-US" sz="1900" kern="1200" dirty="0"/>
        </a:p>
        <a:p>
          <a:pPr marL="171450" lvl="1" indent="-171450" algn="l" defTabSz="844550" rtl="0">
            <a:lnSpc>
              <a:spcPct val="90000"/>
            </a:lnSpc>
            <a:spcBef>
              <a:spcPct val="0"/>
            </a:spcBef>
            <a:spcAft>
              <a:spcPct val="15000"/>
            </a:spcAft>
            <a:buChar char="••"/>
          </a:pPr>
          <a:r>
            <a:rPr lang="zh-CN" sz="1900" kern="1200" dirty="0" smtClean="0"/>
            <a:t>闭：在增加新的比萨品种时，我们不需要修改已有的代码（除了</a:t>
          </a:r>
          <a:r>
            <a:rPr lang="en-US" sz="1900" kern="1200" dirty="0" smtClean="0"/>
            <a:t>main.cpp</a:t>
          </a:r>
          <a:r>
            <a:rPr lang="zh-CN" sz="1900" kern="1200" dirty="0" smtClean="0"/>
            <a:t>之外）</a:t>
          </a:r>
          <a:endParaRPr lang="en-US" sz="1900" kern="1200" dirty="0"/>
        </a:p>
      </dsp:txBody>
      <dsp:txXfrm>
        <a:off x="0" y="2237157"/>
        <a:ext cx="7921625" cy="1735650"/>
      </dsp:txXfrm>
    </dsp:sp>
    <dsp:sp modelId="{995030DA-7430-4DF1-8675-261989166572}">
      <dsp:nvSpPr>
        <dsp:cNvPr id="0" name=""/>
        <dsp:cNvSpPr/>
      </dsp:nvSpPr>
      <dsp:spPr>
        <a:xfrm>
          <a:off x="396081" y="1956717"/>
          <a:ext cx="5545137" cy="560880"/>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9593" tIns="0" rIns="209593" bIns="0" numCol="1" spcCol="1270" anchor="ctr" anchorCtr="0">
          <a:noAutofit/>
        </a:bodyPr>
        <a:lstStyle/>
        <a:p>
          <a:pPr lvl="0" algn="l" defTabSz="844550" rtl="0">
            <a:lnSpc>
              <a:spcPct val="90000"/>
            </a:lnSpc>
            <a:spcBef>
              <a:spcPct val="0"/>
            </a:spcBef>
            <a:spcAft>
              <a:spcPct val="35000"/>
            </a:spcAft>
          </a:pPr>
          <a:r>
            <a:rPr lang="zh-CN" sz="1900" kern="1200" dirty="0" smtClean="0"/>
            <a:t>开</a:t>
          </a:r>
          <a:r>
            <a:rPr lang="en-US" sz="1900" kern="1200" dirty="0" smtClean="0"/>
            <a:t>-</a:t>
          </a:r>
          <a:r>
            <a:rPr lang="zh-CN" sz="1900" kern="1200" dirty="0" smtClean="0"/>
            <a:t>闭原则</a:t>
          </a:r>
          <a:endParaRPr lang="en-US" sz="1900" kern="1200" dirty="0"/>
        </a:p>
      </dsp:txBody>
      <dsp:txXfrm>
        <a:off x="423461" y="1984097"/>
        <a:ext cx="5490377" cy="506120"/>
      </dsp:txXfrm>
    </dsp:sp>
    <dsp:sp modelId="{5D909F59-B1D6-4B14-ABDA-1084930D270C}">
      <dsp:nvSpPr>
        <dsp:cNvPr id="0" name=""/>
        <dsp:cNvSpPr/>
      </dsp:nvSpPr>
      <dsp:spPr>
        <a:xfrm>
          <a:off x="0" y="4355847"/>
          <a:ext cx="7921625" cy="822937"/>
        </a:xfrm>
        <a:prstGeom prst="rect">
          <a:avLst/>
        </a:prstGeom>
        <a:no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14806" tIns="395732" rIns="614806" bIns="135128" numCol="1" spcCol="1270" anchor="t" anchorCtr="0">
          <a:noAutofit/>
        </a:bodyPr>
        <a:lstStyle/>
        <a:p>
          <a:pPr marL="171450" lvl="1" indent="-171450" algn="l" defTabSz="844550" rtl="0">
            <a:lnSpc>
              <a:spcPct val="90000"/>
            </a:lnSpc>
            <a:spcBef>
              <a:spcPct val="0"/>
            </a:spcBef>
            <a:spcAft>
              <a:spcPct val="15000"/>
            </a:spcAft>
            <a:buChar char="••"/>
          </a:pPr>
          <a:r>
            <a:rPr lang="en-US" sz="1900" kern="1200" dirty="0" err="1" smtClean="0"/>
            <a:t>PizzaFactory</a:t>
          </a:r>
          <a:r>
            <a:rPr lang="zh-CN" sz="1900" kern="1200" dirty="0" smtClean="0"/>
            <a:t>和</a:t>
          </a:r>
          <a:r>
            <a:rPr lang="en-US" sz="1900" kern="1200" dirty="0" err="1" smtClean="0"/>
            <a:t>PizzaStore</a:t>
          </a:r>
          <a:r>
            <a:rPr lang="zh-CN" sz="1900" kern="1200" dirty="0" smtClean="0"/>
            <a:t>的分离</a:t>
          </a:r>
          <a:endParaRPr lang="zh-CN" sz="1900" kern="1200" dirty="0"/>
        </a:p>
      </dsp:txBody>
      <dsp:txXfrm>
        <a:off x="0" y="4355847"/>
        <a:ext cx="7921625" cy="822937"/>
      </dsp:txXfrm>
    </dsp:sp>
    <dsp:sp modelId="{AEDE296A-0305-4FAA-8D4B-55AE520331EB}">
      <dsp:nvSpPr>
        <dsp:cNvPr id="0" name=""/>
        <dsp:cNvSpPr/>
      </dsp:nvSpPr>
      <dsp:spPr>
        <a:xfrm>
          <a:off x="396081" y="4075407"/>
          <a:ext cx="5545137" cy="560880"/>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9593" tIns="0" rIns="209593" bIns="0" numCol="1" spcCol="1270" anchor="ctr" anchorCtr="0">
          <a:noAutofit/>
        </a:bodyPr>
        <a:lstStyle/>
        <a:p>
          <a:pPr lvl="0" algn="l" defTabSz="844550" rtl="0">
            <a:lnSpc>
              <a:spcPct val="90000"/>
            </a:lnSpc>
            <a:spcBef>
              <a:spcPct val="0"/>
            </a:spcBef>
            <a:spcAft>
              <a:spcPct val="35000"/>
            </a:spcAft>
          </a:pPr>
          <a:r>
            <a:rPr lang="zh-CN" sz="1900" kern="1200" dirty="0" smtClean="0"/>
            <a:t>不同的功能交给不同的类</a:t>
          </a:r>
          <a:endParaRPr lang="en-US" sz="1900" kern="1200" dirty="0"/>
        </a:p>
      </dsp:txBody>
      <dsp:txXfrm>
        <a:off x="423461" y="4102787"/>
        <a:ext cx="5490377" cy="5061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6141F-3ADA-4E45-9419-CF4C7E0A3149}">
      <dsp:nvSpPr>
        <dsp:cNvPr id="0" name=""/>
        <dsp:cNvSpPr/>
      </dsp:nvSpPr>
      <dsp:spPr>
        <a:xfrm>
          <a:off x="540059" y="0"/>
          <a:ext cx="6120680" cy="3168351"/>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E95BB7-96E4-48F0-B465-BE15193F6D0C}">
      <dsp:nvSpPr>
        <dsp:cNvPr id="0" name=""/>
        <dsp:cNvSpPr/>
      </dsp:nvSpPr>
      <dsp:spPr>
        <a:xfrm>
          <a:off x="2461" y="950505"/>
          <a:ext cx="1599083" cy="1267340"/>
        </a:xfrm>
        <a:prstGeom prst="roundRect">
          <a:avLst/>
        </a:prstGeom>
        <a:solidFill>
          <a:schemeClr val="accent2">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lvl="0" algn="ctr" defTabSz="2444750" rtl="0">
            <a:lnSpc>
              <a:spcPct val="90000"/>
            </a:lnSpc>
            <a:spcBef>
              <a:spcPct val="0"/>
            </a:spcBef>
            <a:spcAft>
              <a:spcPct val="35000"/>
            </a:spcAft>
          </a:pPr>
          <a:endParaRPr lang="zh-CN" sz="5500" kern="1200" dirty="0"/>
        </a:p>
      </dsp:txBody>
      <dsp:txXfrm>
        <a:off x="64327" y="1012371"/>
        <a:ext cx="1475351" cy="1143608"/>
      </dsp:txXfrm>
    </dsp:sp>
    <dsp:sp modelId="{96DC1214-BA9A-4E00-8045-748EC0253397}">
      <dsp:nvSpPr>
        <dsp:cNvPr id="0" name=""/>
        <dsp:cNvSpPr/>
      </dsp:nvSpPr>
      <dsp:spPr>
        <a:xfrm>
          <a:off x="1868059" y="950505"/>
          <a:ext cx="1599083" cy="1267340"/>
        </a:xfrm>
        <a:prstGeom prst="roundRect">
          <a:avLst/>
        </a:prstGeom>
        <a:solidFill>
          <a:schemeClr val="accent2">
            <a:alpha val="90000"/>
            <a:hueOff val="0"/>
            <a:satOff val="0"/>
            <a:lumOff val="0"/>
            <a:alphaOff val="-1333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lvl="0" algn="ctr" defTabSz="2444750" rtl="0">
            <a:lnSpc>
              <a:spcPct val="90000"/>
            </a:lnSpc>
            <a:spcBef>
              <a:spcPct val="0"/>
            </a:spcBef>
            <a:spcAft>
              <a:spcPct val="35000"/>
            </a:spcAft>
          </a:pPr>
          <a:endParaRPr lang="zh-CN" sz="5500" kern="1200" dirty="0"/>
        </a:p>
      </dsp:txBody>
      <dsp:txXfrm>
        <a:off x="1929925" y="1012371"/>
        <a:ext cx="1475351" cy="1143608"/>
      </dsp:txXfrm>
    </dsp:sp>
    <dsp:sp modelId="{D1B4D8BC-3253-4D71-949A-9C69951E1F6C}">
      <dsp:nvSpPr>
        <dsp:cNvPr id="0" name=""/>
        <dsp:cNvSpPr/>
      </dsp:nvSpPr>
      <dsp:spPr>
        <a:xfrm>
          <a:off x="3733656" y="950505"/>
          <a:ext cx="1599083" cy="1267340"/>
        </a:xfrm>
        <a:prstGeom prst="roundRect">
          <a:avLst/>
        </a:prstGeom>
        <a:solidFill>
          <a:schemeClr val="accent2">
            <a:alpha val="90000"/>
            <a:hueOff val="0"/>
            <a:satOff val="0"/>
            <a:lumOff val="0"/>
            <a:alphaOff val="-2666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lvl="0" algn="ctr" defTabSz="2444750" rtl="0">
            <a:lnSpc>
              <a:spcPct val="90000"/>
            </a:lnSpc>
            <a:spcBef>
              <a:spcPct val="0"/>
            </a:spcBef>
            <a:spcAft>
              <a:spcPct val="35000"/>
            </a:spcAft>
          </a:pPr>
          <a:endParaRPr lang="zh-CN" sz="5500" kern="1200" dirty="0"/>
        </a:p>
      </dsp:txBody>
      <dsp:txXfrm>
        <a:off x="3795522" y="1012371"/>
        <a:ext cx="1475351" cy="1143608"/>
      </dsp:txXfrm>
    </dsp:sp>
    <dsp:sp modelId="{301A08E5-6387-4440-99D5-0DB784F54C59}">
      <dsp:nvSpPr>
        <dsp:cNvPr id="0" name=""/>
        <dsp:cNvSpPr/>
      </dsp:nvSpPr>
      <dsp:spPr>
        <a:xfrm>
          <a:off x="5599254" y="950505"/>
          <a:ext cx="1599083" cy="1267340"/>
        </a:xfrm>
        <a:prstGeom prst="roundRect">
          <a:avLst/>
        </a:prstGeom>
        <a:solidFill>
          <a:schemeClr val="accent2">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lvl="0" algn="ctr" defTabSz="2444750" rtl="0">
            <a:lnSpc>
              <a:spcPct val="90000"/>
            </a:lnSpc>
            <a:spcBef>
              <a:spcPct val="0"/>
            </a:spcBef>
            <a:spcAft>
              <a:spcPct val="35000"/>
            </a:spcAft>
          </a:pPr>
          <a:endParaRPr lang="zh-CN" sz="5500" kern="1200" dirty="0"/>
        </a:p>
      </dsp:txBody>
      <dsp:txXfrm>
        <a:off x="5661120" y="1012371"/>
        <a:ext cx="1475351" cy="11436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3BA332-5E3A-4EA6-9A31-59724CD8F263}">
      <dsp:nvSpPr>
        <dsp:cNvPr id="0" name=""/>
        <dsp:cNvSpPr/>
      </dsp:nvSpPr>
      <dsp:spPr>
        <a:xfrm>
          <a:off x="0" y="1922"/>
          <a:ext cx="3884612" cy="916585"/>
        </a:xfrm>
        <a:prstGeom prst="round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zh-CN" sz="2200" kern="1200" dirty="0" smtClean="0"/>
            <a:t>算法骨架不变</a:t>
          </a:r>
          <a:endParaRPr lang="en-US" sz="2200" kern="1200" dirty="0"/>
        </a:p>
      </dsp:txBody>
      <dsp:txXfrm>
        <a:off x="44744" y="46666"/>
        <a:ext cx="3795124" cy="827097"/>
      </dsp:txXfrm>
    </dsp:sp>
    <dsp:sp modelId="{9A0F7284-E961-42D7-A0FE-2BCC377ABF74}">
      <dsp:nvSpPr>
        <dsp:cNvPr id="0" name=""/>
        <dsp:cNvSpPr/>
      </dsp:nvSpPr>
      <dsp:spPr>
        <a:xfrm>
          <a:off x="0" y="981867"/>
          <a:ext cx="3884612" cy="916585"/>
        </a:xfrm>
        <a:prstGeom prst="round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zh-CN" sz="2200" kern="1200" dirty="0" smtClean="0"/>
            <a:t>具体步骤实现变化</a:t>
          </a:r>
          <a:endParaRPr lang="en-US" sz="2200" kern="1200" dirty="0"/>
        </a:p>
      </dsp:txBody>
      <dsp:txXfrm>
        <a:off x="44744" y="1026611"/>
        <a:ext cx="3795124" cy="827097"/>
      </dsp:txXfrm>
    </dsp:sp>
    <dsp:sp modelId="{19A1DC62-2AAE-4272-919E-FDD51138E9FA}">
      <dsp:nvSpPr>
        <dsp:cNvPr id="0" name=""/>
        <dsp:cNvSpPr/>
      </dsp:nvSpPr>
      <dsp:spPr>
        <a:xfrm>
          <a:off x="0" y="1961812"/>
          <a:ext cx="3884612" cy="916585"/>
        </a:xfrm>
        <a:prstGeom prst="round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zh-CN" sz="2200" kern="1200" dirty="0" smtClean="0"/>
            <a:t>目标：延迟细节的实现到子类</a:t>
          </a:r>
          <a:r>
            <a:rPr lang="en-US" altLang="zh-CN" sz="2200" kern="1200" dirty="0" smtClean="0"/>
            <a:t>     </a:t>
          </a:r>
          <a:r>
            <a:rPr lang="zh-CN" altLang="en-US" sz="2200" kern="1200" dirty="0" smtClean="0"/>
            <a:t>          。</a:t>
          </a:r>
          <a:r>
            <a:rPr lang="en-US" altLang="zh-CN" sz="2200" kern="1200" dirty="0" smtClean="0"/>
            <a:t>               </a:t>
          </a:r>
          <a:endParaRPr lang="zh-CN" sz="2200" kern="1200" dirty="0"/>
        </a:p>
      </dsp:txBody>
      <dsp:txXfrm>
        <a:off x="44744" y="2006556"/>
        <a:ext cx="3795124" cy="8270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E58817-CC37-41B7-BA09-BF22F8AE6106}">
      <dsp:nvSpPr>
        <dsp:cNvPr id="0" name=""/>
        <dsp:cNvSpPr/>
      </dsp:nvSpPr>
      <dsp:spPr>
        <a:xfrm>
          <a:off x="0" y="1922"/>
          <a:ext cx="3884613" cy="916585"/>
        </a:xfrm>
        <a:prstGeom prst="round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zh-CN" sz="2200" kern="1200" dirty="0" smtClean="0"/>
            <a:t>算法用途和接口不变</a:t>
          </a:r>
          <a:endParaRPr lang="en-US" sz="2200" kern="1200" dirty="0"/>
        </a:p>
      </dsp:txBody>
      <dsp:txXfrm>
        <a:off x="44744" y="46666"/>
        <a:ext cx="3795125" cy="827097"/>
      </dsp:txXfrm>
    </dsp:sp>
    <dsp:sp modelId="{BBAFA9C8-8753-48F4-A209-6728AC7130ED}">
      <dsp:nvSpPr>
        <dsp:cNvPr id="0" name=""/>
        <dsp:cNvSpPr/>
      </dsp:nvSpPr>
      <dsp:spPr>
        <a:xfrm>
          <a:off x="0" y="981867"/>
          <a:ext cx="3884613" cy="916585"/>
        </a:xfrm>
        <a:prstGeom prst="round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zh-CN" sz="2200" kern="1200" dirty="0" smtClean="0"/>
            <a:t>算法实现变化</a:t>
          </a:r>
          <a:endParaRPr lang="en-US" sz="2200" kern="1200" dirty="0"/>
        </a:p>
      </dsp:txBody>
      <dsp:txXfrm>
        <a:off x="44744" y="1026611"/>
        <a:ext cx="3795125" cy="827097"/>
      </dsp:txXfrm>
    </dsp:sp>
    <dsp:sp modelId="{A0F3FED3-5182-4733-8C71-C9DCD8D202BC}">
      <dsp:nvSpPr>
        <dsp:cNvPr id="0" name=""/>
        <dsp:cNvSpPr/>
      </dsp:nvSpPr>
      <dsp:spPr>
        <a:xfrm>
          <a:off x="0" y="1961812"/>
          <a:ext cx="3884613" cy="916585"/>
        </a:xfrm>
        <a:prstGeom prst="round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zh-CN" sz="2200" kern="1200" dirty="0" smtClean="0"/>
            <a:t>目标：组合实现灵活的策略，避免类膨胀</a:t>
          </a:r>
          <a:endParaRPr lang="zh-CN" sz="2200" kern="1200" dirty="0"/>
        </a:p>
      </dsp:txBody>
      <dsp:txXfrm>
        <a:off x="44744" y="2006556"/>
        <a:ext cx="3795125" cy="8270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AB9A91-3BD7-4DC3-A742-0CC928E586A1}">
      <dsp:nvSpPr>
        <dsp:cNvPr id="0" name=""/>
        <dsp:cNvSpPr/>
      </dsp:nvSpPr>
      <dsp:spPr>
        <a:xfrm>
          <a:off x="0" y="0"/>
          <a:ext cx="3816424" cy="1080120"/>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3144" tIns="263144" rIns="263144" bIns="263144" numCol="1" spcCol="1270" anchor="ctr" anchorCtr="0">
          <a:noAutofit/>
        </a:bodyPr>
        <a:lstStyle/>
        <a:p>
          <a:pPr lvl="0" algn="ctr" defTabSz="1644650" rtl="0">
            <a:lnSpc>
              <a:spcPct val="90000"/>
            </a:lnSpc>
            <a:spcBef>
              <a:spcPct val="0"/>
            </a:spcBef>
            <a:spcAft>
              <a:spcPct val="35000"/>
            </a:spcAft>
          </a:pPr>
          <a:r>
            <a:rPr lang="zh-CN" sz="3700" kern="1200" dirty="0" smtClean="0"/>
            <a:t>模板方法</a:t>
          </a:r>
          <a:endParaRPr lang="zh-CN" sz="3700" kern="1200" dirty="0"/>
        </a:p>
      </dsp:txBody>
      <dsp:txXfrm>
        <a:off x="0" y="0"/>
        <a:ext cx="3816424" cy="10801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AB9A91-3BD7-4DC3-A742-0CC928E586A1}">
      <dsp:nvSpPr>
        <dsp:cNvPr id="0" name=""/>
        <dsp:cNvSpPr/>
      </dsp:nvSpPr>
      <dsp:spPr>
        <a:xfrm>
          <a:off x="0" y="0"/>
          <a:ext cx="3816424" cy="1080120"/>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3144" tIns="263144" rIns="263144" bIns="263144" numCol="1" spcCol="1270" anchor="ctr" anchorCtr="0">
          <a:noAutofit/>
        </a:bodyPr>
        <a:lstStyle/>
        <a:p>
          <a:pPr lvl="0" algn="ctr" defTabSz="1644650" rtl="0">
            <a:lnSpc>
              <a:spcPct val="90000"/>
            </a:lnSpc>
            <a:spcBef>
              <a:spcPct val="0"/>
            </a:spcBef>
            <a:spcAft>
              <a:spcPct val="35000"/>
            </a:spcAft>
          </a:pPr>
          <a:r>
            <a:rPr lang="zh-CN" altLang="en-US" sz="3700" kern="1200" dirty="0" smtClean="0"/>
            <a:t>策略</a:t>
          </a:r>
          <a:endParaRPr lang="zh-CN" sz="3700" kern="1200" dirty="0"/>
        </a:p>
      </dsp:txBody>
      <dsp:txXfrm>
        <a:off x="0" y="0"/>
        <a:ext cx="3816424" cy="108012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616BA5-A8B2-4A16-80C7-0F443CFD104F}">
      <dsp:nvSpPr>
        <dsp:cNvPr id="0" name=""/>
        <dsp:cNvSpPr/>
      </dsp:nvSpPr>
      <dsp:spPr>
        <a:xfrm>
          <a:off x="0" y="419505"/>
          <a:ext cx="7921625" cy="1165500"/>
        </a:xfrm>
        <a:prstGeom prst="rect">
          <a:avLst/>
        </a:prstGeom>
        <a:no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14806" tIns="416560" rIns="614806"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dirty="0" smtClean="0"/>
            <a:t>被引用的是</a:t>
          </a:r>
          <a:r>
            <a:rPr lang="en-US" altLang="zh-CN" sz="2000" kern="1200" dirty="0" err="1" smtClean="0"/>
            <a:t>AbstractClass</a:t>
          </a:r>
          <a:r>
            <a:rPr lang="zh-CN" altLang="en-US" sz="2000" kern="1200" dirty="0" smtClean="0"/>
            <a:t>，虽然算法细节由</a:t>
          </a:r>
          <a:r>
            <a:rPr lang="en-US" altLang="zh-CN" sz="2000" kern="1200" dirty="0" err="1" smtClean="0"/>
            <a:t>ConcreteClass</a:t>
          </a:r>
          <a:r>
            <a:rPr lang="zh-CN" altLang="en-US" sz="2000" kern="1200" dirty="0" smtClean="0"/>
            <a:t>实现</a:t>
          </a:r>
          <a:endParaRPr lang="en-US" sz="2000" kern="1200" dirty="0"/>
        </a:p>
      </dsp:txBody>
      <dsp:txXfrm>
        <a:off x="0" y="419505"/>
        <a:ext cx="7921625" cy="1165500"/>
      </dsp:txXfrm>
    </dsp:sp>
    <dsp:sp modelId="{923D3790-767C-4BFC-9CAC-51CE91AF3077}">
      <dsp:nvSpPr>
        <dsp:cNvPr id="0" name=""/>
        <dsp:cNvSpPr/>
      </dsp:nvSpPr>
      <dsp:spPr>
        <a:xfrm>
          <a:off x="396081" y="124305"/>
          <a:ext cx="5545137" cy="590400"/>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9593" tIns="0" rIns="209593" bIns="0" numCol="1" spcCol="1270" anchor="ctr" anchorCtr="0">
          <a:noAutofit/>
        </a:bodyPr>
        <a:lstStyle/>
        <a:p>
          <a:pPr lvl="0" algn="l" defTabSz="889000" rtl="0">
            <a:lnSpc>
              <a:spcPct val="90000"/>
            </a:lnSpc>
            <a:spcBef>
              <a:spcPct val="0"/>
            </a:spcBef>
            <a:spcAft>
              <a:spcPct val="35000"/>
            </a:spcAft>
          </a:pPr>
          <a:r>
            <a:rPr lang="zh-CN" sz="2000" kern="1200" dirty="0" smtClean="0"/>
            <a:t>针对接口编程</a:t>
          </a:r>
          <a:endParaRPr lang="en-US" sz="2000" kern="1200" dirty="0"/>
        </a:p>
      </dsp:txBody>
      <dsp:txXfrm>
        <a:off x="424902" y="153126"/>
        <a:ext cx="5487495" cy="532758"/>
      </dsp:txXfrm>
    </dsp:sp>
    <dsp:sp modelId="{964B8F7D-DEC2-4166-9BB3-9790108A5B68}">
      <dsp:nvSpPr>
        <dsp:cNvPr id="0" name=""/>
        <dsp:cNvSpPr/>
      </dsp:nvSpPr>
      <dsp:spPr>
        <a:xfrm>
          <a:off x="0" y="1988205"/>
          <a:ext cx="7921625" cy="1228500"/>
        </a:xfrm>
        <a:prstGeom prst="rect">
          <a:avLst/>
        </a:prstGeom>
        <a:no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14806" tIns="416560" rIns="614806" bIns="142240" numCol="1" spcCol="1270" anchor="t" anchorCtr="0">
          <a:noAutofit/>
        </a:bodyPr>
        <a:lstStyle/>
        <a:p>
          <a:pPr marL="228600" lvl="1" indent="-228600" algn="l" defTabSz="889000" rtl="0">
            <a:lnSpc>
              <a:spcPct val="90000"/>
            </a:lnSpc>
            <a:spcBef>
              <a:spcPct val="0"/>
            </a:spcBef>
            <a:spcAft>
              <a:spcPct val="15000"/>
            </a:spcAft>
            <a:buChar char="••"/>
          </a:pPr>
          <a:r>
            <a:rPr lang="zh-CN" sz="2000" kern="1200" dirty="0" smtClean="0"/>
            <a:t>开：</a:t>
          </a:r>
          <a:r>
            <a:rPr lang="zh-CN" altLang="en-US" sz="2000" kern="1200" dirty="0" smtClean="0"/>
            <a:t>可以通过实现新的</a:t>
          </a:r>
          <a:r>
            <a:rPr lang="en-US" altLang="zh-CN" sz="2000" kern="1200" dirty="0" err="1" smtClean="0"/>
            <a:t>ConcreteClass</a:t>
          </a:r>
          <a:r>
            <a:rPr lang="zh-CN" altLang="en-US" sz="2000" kern="1200" dirty="0" smtClean="0"/>
            <a:t>来改变算法的细节</a:t>
          </a:r>
          <a:endParaRPr lang="en-US" sz="2000" kern="1200" dirty="0"/>
        </a:p>
        <a:p>
          <a:pPr marL="228600" lvl="1" indent="-228600" algn="l" defTabSz="889000" rtl="0">
            <a:lnSpc>
              <a:spcPct val="90000"/>
            </a:lnSpc>
            <a:spcBef>
              <a:spcPct val="0"/>
            </a:spcBef>
            <a:spcAft>
              <a:spcPct val="15000"/>
            </a:spcAft>
            <a:buChar char="••"/>
          </a:pPr>
          <a:r>
            <a:rPr lang="zh-CN" sz="2000" kern="1200" dirty="0" smtClean="0"/>
            <a:t>闭：</a:t>
          </a:r>
          <a:r>
            <a:rPr lang="zh-CN" altLang="en-US" sz="2000" kern="1200" dirty="0" smtClean="0"/>
            <a:t>改变算法细节的时候，其余代码不需要做修改</a:t>
          </a:r>
          <a:endParaRPr lang="en-US" sz="2000" kern="1200" dirty="0"/>
        </a:p>
      </dsp:txBody>
      <dsp:txXfrm>
        <a:off x="0" y="1988205"/>
        <a:ext cx="7921625" cy="1228500"/>
      </dsp:txXfrm>
    </dsp:sp>
    <dsp:sp modelId="{995030DA-7430-4DF1-8675-261989166572}">
      <dsp:nvSpPr>
        <dsp:cNvPr id="0" name=""/>
        <dsp:cNvSpPr/>
      </dsp:nvSpPr>
      <dsp:spPr>
        <a:xfrm>
          <a:off x="396081" y="1693005"/>
          <a:ext cx="5545137" cy="590400"/>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9593" tIns="0" rIns="209593" bIns="0" numCol="1" spcCol="1270" anchor="ctr" anchorCtr="0">
          <a:noAutofit/>
        </a:bodyPr>
        <a:lstStyle/>
        <a:p>
          <a:pPr lvl="0" algn="l" defTabSz="889000" rtl="0">
            <a:lnSpc>
              <a:spcPct val="90000"/>
            </a:lnSpc>
            <a:spcBef>
              <a:spcPct val="0"/>
            </a:spcBef>
            <a:spcAft>
              <a:spcPct val="35000"/>
            </a:spcAft>
          </a:pPr>
          <a:r>
            <a:rPr lang="zh-CN" sz="2000" kern="1200" dirty="0" smtClean="0"/>
            <a:t>开</a:t>
          </a:r>
          <a:r>
            <a:rPr lang="en-US" sz="2000" kern="1200" dirty="0" smtClean="0"/>
            <a:t>-</a:t>
          </a:r>
          <a:r>
            <a:rPr lang="zh-CN" sz="2000" kern="1200" dirty="0" smtClean="0"/>
            <a:t>闭原则</a:t>
          </a:r>
          <a:endParaRPr lang="en-US" sz="2000" kern="1200" dirty="0"/>
        </a:p>
      </dsp:txBody>
      <dsp:txXfrm>
        <a:off x="424902" y="1721826"/>
        <a:ext cx="5487495" cy="532758"/>
      </dsp:txXfrm>
    </dsp:sp>
    <dsp:sp modelId="{5D909F59-B1D6-4B14-ABDA-1084930D270C}">
      <dsp:nvSpPr>
        <dsp:cNvPr id="0" name=""/>
        <dsp:cNvSpPr/>
      </dsp:nvSpPr>
      <dsp:spPr>
        <a:xfrm>
          <a:off x="0" y="3619906"/>
          <a:ext cx="7921625" cy="1512000"/>
        </a:xfrm>
        <a:prstGeom prst="rect">
          <a:avLst/>
        </a:prstGeom>
        <a:no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14806" tIns="416560" rIns="614806"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dirty="0" smtClean="0"/>
            <a:t>算法中不变的部分（主要是算法的骨架）由</a:t>
          </a:r>
          <a:r>
            <a:rPr lang="en-US" altLang="zh-CN" sz="2000" kern="1200" dirty="0" err="1" smtClean="0"/>
            <a:t>AbstractClass</a:t>
          </a:r>
          <a:r>
            <a:rPr lang="zh-CN" altLang="en-US" sz="2000" kern="1200" dirty="0" smtClean="0"/>
            <a:t>实现，变化的细节部分延迟到</a:t>
          </a:r>
          <a:r>
            <a:rPr lang="en-US" altLang="zh-CN" sz="2000" kern="1200" dirty="0" err="1" smtClean="0"/>
            <a:t>ConcreteClass</a:t>
          </a:r>
          <a:r>
            <a:rPr lang="zh-CN" altLang="en-US" sz="2000" kern="1200" dirty="0" smtClean="0"/>
            <a:t>中实现</a:t>
          </a:r>
          <a:endParaRPr lang="zh-CN" sz="2000" kern="1200" dirty="0"/>
        </a:p>
        <a:p>
          <a:pPr marL="228600" lvl="1" indent="-228600" algn="l" defTabSz="889000" rtl="0">
            <a:lnSpc>
              <a:spcPct val="90000"/>
            </a:lnSpc>
            <a:spcBef>
              <a:spcPct val="0"/>
            </a:spcBef>
            <a:spcAft>
              <a:spcPct val="15000"/>
            </a:spcAft>
            <a:buChar char="••"/>
          </a:pPr>
          <a:r>
            <a:rPr lang="zh-CN" altLang="en-US" sz="2000" kern="1200" dirty="0" smtClean="0"/>
            <a:t>父类专注于算法的骨架，子类负责实现算法各步骤的细节</a:t>
          </a:r>
          <a:endParaRPr lang="zh-CN" sz="2000" kern="1200" dirty="0"/>
        </a:p>
      </dsp:txBody>
      <dsp:txXfrm>
        <a:off x="0" y="3619906"/>
        <a:ext cx="7921625" cy="1512000"/>
      </dsp:txXfrm>
    </dsp:sp>
    <dsp:sp modelId="{AEDE296A-0305-4FAA-8D4B-55AE520331EB}">
      <dsp:nvSpPr>
        <dsp:cNvPr id="0" name=""/>
        <dsp:cNvSpPr/>
      </dsp:nvSpPr>
      <dsp:spPr>
        <a:xfrm>
          <a:off x="396081" y="3324705"/>
          <a:ext cx="5545137" cy="590400"/>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9593" tIns="0" rIns="209593" bIns="0" numCol="1" spcCol="1270" anchor="ctr" anchorCtr="0">
          <a:noAutofit/>
        </a:bodyPr>
        <a:lstStyle/>
        <a:p>
          <a:pPr lvl="0" algn="l" defTabSz="889000" rtl="0">
            <a:lnSpc>
              <a:spcPct val="90000"/>
            </a:lnSpc>
            <a:spcBef>
              <a:spcPct val="0"/>
            </a:spcBef>
            <a:spcAft>
              <a:spcPct val="35000"/>
            </a:spcAft>
          </a:pPr>
          <a:r>
            <a:rPr lang="zh-CN" sz="2000" kern="1200" dirty="0" smtClean="0"/>
            <a:t>不同的功能交给不同的</a:t>
          </a:r>
          <a:r>
            <a:rPr lang="zh-CN" altLang="en-US" sz="2000" kern="1200" dirty="0" smtClean="0"/>
            <a:t>实体</a:t>
          </a:r>
          <a:endParaRPr lang="en-US" sz="2000" kern="1200" dirty="0"/>
        </a:p>
      </dsp:txBody>
      <dsp:txXfrm>
        <a:off x="424902" y="3353526"/>
        <a:ext cx="5487495" cy="53275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616BA5-A8B2-4A16-80C7-0F443CFD104F}">
      <dsp:nvSpPr>
        <dsp:cNvPr id="0" name=""/>
        <dsp:cNvSpPr/>
      </dsp:nvSpPr>
      <dsp:spPr>
        <a:xfrm>
          <a:off x="0" y="333882"/>
          <a:ext cx="7921625" cy="909562"/>
        </a:xfrm>
        <a:prstGeom prst="rect">
          <a:avLst/>
        </a:prstGeom>
        <a:no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14806" tIns="437388" rIns="614806" bIns="149352" numCol="1" spcCol="1270" anchor="t" anchorCtr="0">
          <a:noAutofit/>
        </a:bodyPr>
        <a:lstStyle/>
        <a:p>
          <a:pPr marL="228600" lvl="1" indent="-228600" algn="l" defTabSz="933450" rtl="0">
            <a:lnSpc>
              <a:spcPct val="90000"/>
            </a:lnSpc>
            <a:spcBef>
              <a:spcPct val="0"/>
            </a:spcBef>
            <a:spcAft>
              <a:spcPct val="15000"/>
            </a:spcAft>
            <a:buChar char="••"/>
          </a:pPr>
          <a:r>
            <a:rPr lang="zh-CN" altLang="en-US" sz="2100" kern="1200" dirty="0" smtClean="0"/>
            <a:t>在</a:t>
          </a:r>
          <a:r>
            <a:rPr lang="en-US" altLang="zh-CN" sz="2100" kern="1200" dirty="0" smtClean="0"/>
            <a:t>Director</a:t>
          </a:r>
          <a:r>
            <a:rPr lang="zh-CN" altLang="en-US" sz="2100" kern="1200" dirty="0" smtClean="0"/>
            <a:t>中调用的都是</a:t>
          </a:r>
          <a:r>
            <a:rPr lang="en-US" altLang="zh-CN" sz="2100" kern="1200" dirty="0" smtClean="0"/>
            <a:t>Builder</a:t>
          </a:r>
          <a:r>
            <a:rPr lang="zh-CN" altLang="en-US" sz="2100" kern="1200" dirty="0" smtClean="0"/>
            <a:t>的接口</a:t>
          </a:r>
          <a:endParaRPr lang="en-US" sz="2100" kern="1200" dirty="0"/>
        </a:p>
      </dsp:txBody>
      <dsp:txXfrm>
        <a:off x="0" y="333882"/>
        <a:ext cx="7921625" cy="909562"/>
      </dsp:txXfrm>
    </dsp:sp>
    <dsp:sp modelId="{923D3790-767C-4BFC-9CAC-51CE91AF3077}">
      <dsp:nvSpPr>
        <dsp:cNvPr id="0" name=""/>
        <dsp:cNvSpPr/>
      </dsp:nvSpPr>
      <dsp:spPr>
        <a:xfrm>
          <a:off x="396081" y="23922"/>
          <a:ext cx="5545137" cy="619920"/>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9593" tIns="0" rIns="209593" bIns="0" numCol="1" spcCol="1270" anchor="ctr" anchorCtr="0">
          <a:noAutofit/>
        </a:bodyPr>
        <a:lstStyle/>
        <a:p>
          <a:pPr lvl="0" algn="l" defTabSz="933450" rtl="0">
            <a:lnSpc>
              <a:spcPct val="90000"/>
            </a:lnSpc>
            <a:spcBef>
              <a:spcPct val="0"/>
            </a:spcBef>
            <a:spcAft>
              <a:spcPct val="35000"/>
            </a:spcAft>
          </a:pPr>
          <a:r>
            <a:rPr lang="zh-CN" sz="2100" kern="1200" dirty="0" smtClean="0"/>
            <a:t>针对接口编程</a:t>
          </a:r>
          <a:endParaRPr lang="en-US" sz="2100" kern="1200" dirty="0"/>
        </a:p>
      </dsp:txBody>
      <dsp:txXfrm>
        <a:off x="426343" y="54184"/>
        <a:ext cx="5484613" cy="559396"/>
      </dsp:txXfrm>
    </dsp:sp>
    <dsp:sp modelId="{964B8F7D-DEC2-4166-9BB3-9790108A5B68}">
      <dsp:nvSpPr>
        <dsp:cNvPr id="0" name=""/>
        <dsp:cNvSpPr/>
      </dsp:nvSpPr>
      <dsp:spPr>
        <a:xfrm>
          <a:off x="0" y="1666804"/>
          <a:ext cx="7921625" cy="1289925"/>
        </a:xfrm>
        <a:prstGeom prst="rect">
          <a:avLst/>
        </a:prstGeom>
        <a:no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14806" tIns="437388" rIns="614806" bIns="149352" numCol="1" spcCol="1270" anchor="t" anchorCtr="0">
          <a:noAutofit/>
        </a:bodyPr>
        <a:lstStyle/>
        <a:p>
          <a:pPr marL="228600" lvl="1" indent="-228600" algn="l" defTabSz="933450" rtl="0">
            <a:lnSpc>
              <a:spcPct val="90000"/>
            </a:lnSpc>
            <a:spcBef>
              <a:spcPct val="0"/>
            </a:spcBef>
            <a:spcAft>
              <a:spcPct val="15000"/>
            </a:spcAft>
            <a:buChar char="••"/>
          </a:pPr>
          <a:r>
            <a:rPr lang="zh-CN" sz="2100" kern="1200" dirty="0" smtClean="0"/>
            <a:t>开：</a:t>
          </a:r>
          <a:r>
            <a:rPr lang="zh-CN" altLang="en-US" sz="2100" kern="1200" dirty="0" smtClean="0"/>
            <a:t>使用不同的</a:t>
          </a:r>
          <a:r>
            <a:rPr lang="en-US" altLang="zh-CN" sz="2100" kern="1200" dirty="0" smtClean="0"/>
            <a:t>Builder</a:t>
          </a:r>
          <a:r>
            <a:rPr lang="zh-CN" altLang="en-US" sz="2100" kern="1200" dirty="0" smtClean="0"/>
            <a:t>就可以得到不同的产品</a:t>
          </a:r>
          <a:endParaRPr lang="en-US" sz="2100" kern="1200" dirty="0"/>
        </a:p>
        <a:p>
          <a:pPr marL="228600" lvl="1" indent="-228600" algn="l" defTabSz="933450" rtl="0">
            <a:lnSpc>
              <a:spcPct val="90000"/>
            </a:lnSpc>
            <a:spcBef>
              <a:spcPct val="0"/>
            </a:spcBef>
            <a:spcAft>
              <a:spcPct val="15000"/>
            </a:spcAft>
            <a:buChar char="••"/>
          </a:pPr>
          <a:r>
            <a:rPr lang="zh-CN" sz="2100" kern="1200" dirty="0" smtClean="0"/>
            <a:t>闭：</a:t>
          </a:r>
          <a:r>
            <a:rPr lang="en-US" altLang="zh-CN" sz="2100" kern="1200" dirty="0" smtClean="0"/>
            <a:t>Builder</a:t>
          </a:r>
          <a:r>
            <a:rPr lang="zh-CN" altLang="en-US" sz="2100" kern="1200" dirty="0" smtClean="0"/>
            <a:t>的变化不会引起</a:t>
          </a:r>
          <a:r>
            <a:rPr lang="en-US" altLang="zh-CN" sz="2100" kern="1200" dirty="0" smtClean="0"/>
            <a:t>Director</a:t>
          </a:r>
          <a:r>
            <a:rPr lang="zh-CN" altLang="en-US" sz="2100" kern="1200" dirty="0" smtClean="0"/>
            <a:t>等其他代码的修改</a:t>
          </a:r>
          <a:endParaRPr lang="en-US" sz="2100" kern="1200" dirty="0"/>
        </a:p>
      </dsp:txBody>
      <dsp:txXfrm>
        <a:off x="0" y="1666804"/>
        <a:ext cx="7921625" cy="1289925"/>
      </dsp:txXfrm>
    </dsp:sp>
    <dsp:sp modelId="{995030DA-7430-4DF1-8675-261989166572}">
      <dsp:nvSpPr>
        <dsp:cNvPr id="0" name=""/>
        <dsp:cNvSpPr/>
      </dsp:nvSpPr>
      <dsp:spPr>
        <a:xfrm>
          <a:off x="396081" y="1356844"/>
          <a:ext cx="5545137" cy="619920"/>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9593" tIns="0" rIns="209593" bIns="0" numCol="1" spcCol="1270" anchor="ctr" anchorCtr="0">
          <a:noAutofit/>
        </a:bodyPr>
        <a:lstStyle/>
        <a:p>
          <a:pPr lvl="0" algn="l" defTabSz="933450" rtl="0">
            <a:lnSpc>
              <a:spcPct val="90000"/>
            </a:lnSpc>
            <a:spcBef>
              <a:spcPct val="0"/>
            </a:spcBef>
            <a:spcAft>
              <a:spcPct val="35000"/>
            </a:spcAft>
          </a:pPr>
          <a:r>
            <a:rPr lang="zh-CN" sz="2100" kern="1200" dirty="0" smtClean="0"/>
            <a:t>开</a:t>
          </a:r>
          <a:r>
            <a:rPr lang="en-US" sz="2100" kern="1200" dirty="0" smtClean="0"/>
            <a:t>-</a:t>
          </a:r>
          <a:r>
            <a:rPr lang="zh-CN" sz="2100" kern="1200" dirty="0" smtClean="0"/>
            <a:t>闭原则</a:t>
          </a:r>
          <a:endParaRPr lang="en-US" sz="2100" kern="1200" dirty="0"/>
        </a:p>
      </dsp:txBody>
      <dsp:txXfrm>
        <a:off x="426343" y="1387106"/>
        <a:ext cx="5484613" cy="559396"/>
      </dsp:txXfrm>
    </dsp:sp>
    <dsp:sp modelId="{5D909F59-B1D6-4B14-ABDA-1084930D270C}">
      <dsp:nvSpPr>
        <dsp:cNvPr id="0" name=""/>
        <dsp:cNvSpPr/>
      </dsp:nvSpPr>
      <dsp:spPr>
        <a:xfrm>
          <a:off x="0" y="3380089"/>
          <a:ext cx="7921625" cy="1852200"/>
        </a:xfrm>
        <a:prstGeom prst="rect">
          <a:avLst/>
        </a:prstGeom>
        <a:no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14806" tIns="437388" rIns="614806" bIns="149352" numCol="1" spcCol="1270" anchor="t" anchorCtr="0">
          <a:noAutofit/>
        </a:bodyPr>
        <a:lstStyle/>
        <a:p>
          <a:pPr marL="228600" lvl="1" indent="-228600" algn="l" defTabSz="933450" rtl="0">
            <a:lnSpc>
              <a:spcPct val="90000"/>
            </a:lnSpc>
            <a:spcBef>
              <a:spcPct val="0"/>
            </a:spcBef>
            <a:spcAft>
              <a:spcPct val="15000"/>
            </a:spcAft>
            <a:buChar char="••"/>
          </a:pPr>
          <a:r>
            <a:rPr lang="zh-CN" altLang="en-US" sz="2100" kern="1200" dirty="0" smtClean="0"/>
            <a:t>建造工作中包括两部分：</a:t>
          </a:r>
          <a:r>
            <a:rPr lang="en-US" altLang="zh-CN" sz="2100" kern="1200" dirty="0" smtClean="0"/>
            <a:t>1</a:t>
          </a:r>
          <a:r>
            <a:rPr lang="zh-CN" altLang="en-US" sz="2100" kern="1200" dirty="0" smtClean="0"/>
            <a:t>、建造各组成部分并将它们组装起来（多变）；</a:t>
          </a:r>
          <a:r>
            <a:rPr lang="en-US" altLang="zh-CN" sz="2100" kern="1200" dirty="0" smtClean="0"/>
            <a:t>2</a:t>
          </a:r>
          <a:r>
            <a:rPr lang="zh-CN" altLang="en-US" sz="2100" kern="1200" dirty="0" smtClean="0"/>
            <a:t>、根据需要指导各部分的构建和组装过程（相对稳定），这两部分分别由</a:t>
          </a:r>
          <a:r>
            <a:rPr lang="en-US" altLang="zh-CN" sz="2100" kern="1200" dirty="0" smtClean="0"/>
            <a:t>Builder</a:t>
          </a:r>
          <a:r>
            <a:rPr lang="zh-CN" altLang="en-US" sz="2100" kern="1200" dirty="0" smtClean="0"/>
            <a:t>和</a:t>
          </a:r>
          <a:r>
            <a:rPr lang="en-US" altLang="zh-CN" sz="2100" kern="1200" dirty="0" smtClean="0"/>
            <a:t>Director</a:t>
          </a:r>
          <a:r>
            <a:rPr lang="zh-CN" altLang="en-US" sz="2100" kern="1200" dirty="0" smtClean="0"/>
            <a:t>完成</a:t>
          </a:r>
          <a:endParaRPr lang="zh-CN" sz="2100" kern="1200" dirty="0"/>
        </a:p>
      </dsp:txBody>
      <dsp:txXfrm>
        <a:off x="0" y="3380089"/>
        <a:ext cx="7921625" cy="1852200"/>
      </dsp:txXfrm>
    </dsp:sp>
    <dsp:sp modelId="{AEDE296A-0305-4FAA-8D4B-55AE520331EB}">
      <dsp:nvSpPr>
        <dsp:cNvPr id="0" name=""/>
        <dsp:cNvSpPr/>
      </dsp:nvSpPr>
      <dsp:spPr>
        <a:xfrm>
          <a:off x="396081" y="3070129"/>
          <a:ext cx="5545137" cy="619920"/>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9593" tIns="0" rIns="209593" bIns="0" numCol="1" spcCol="1270" anchor="ctr" anchorCtr="0">
          <a:noAutofit/>
        </a:bodyPr>
        <a:lstStyle/>
        <a:p>
          <a:pPr lvl="0" algn="l" defTabSz="933450" rtl="0">
            <a:lnSpc>
              <a:spcPct val="90000"/>
            </a:lnSpc>
            <a:spcBef>
              <a:spcPct val="0"/>
            </a:spcBef>
            <a:spcAft>
              <a:spcPct val="35000"/>
            </a:spcAft>
          </a:pPr>
          <a:r>
            <a:rPr lang="zh-CN" sz="2100" kern="1200" dirty="0" smtClean="0"/>
            <a:t>不同的功能交给不同的</a:t>
          </a:r>
          <a:r>
            <a:rPr lang="zh-CN" altLang="en-US" sz="2100" kern="1200" dirty="0" smtClean="0"/>
            <a:t>实体</a:t>
          </a:r>
          <a:endParaRPr lang="en-US" sz="2100" kern="1200" dirty="0"/>
        </a:p>
      </dsp:txBody>
      <dsp:txXfrm>
        <a:off x="426343" y="3100391"/>
        <a:ext cx="5484613" cy="55939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D7838B-1EB7-4A65-BD46-E5D85102BBBC}" type="datetimeFigureOut">
              <a:rPr lang="zh-CN" altLang="en-US" smtClean="0"/>
              <a:pPr/>
              <a:t>2012/4/16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0BA8243-D2DF-457D-9ED9-3571299B64CB}" type="slidenum">
              <a:rPr lang="zh-CN" altLang="en-US" smtClean="0"/>
              <a:pPr/>
              <a:t>‹#›</a:t>
            </a:fld>
            <a:endParaRPr lang="zh-CN" altLang="en-US"/>
          </a:p>
        </p:txBody>
      </p:sp>
    </p:spTree>
    <p:extLst>
      <p:ext uri="{BB962C8B-B14F-4D97-AF65-F5344CB8AC3E}">
        <p14:creationId xmlns:p14="http://schemas.microsoft.com/office/powerpoint/2010/main" val="2679841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4C3B2E0-6375-4A7F-A1D1-26A45A5DA924}"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4C3B2E0-6375-4A7F-A1D1-26A45A5DA924}" type="slidenum">
              <a:rPr lang="zh-CN" altLang="en-US" smtClean="0"/>
              <a:pPr/>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0BA8243-D2DF-457D-9ED9-3571299B64CB}" type="slidenum">
              <a:rPr lang="zh-CN" altLang="en-US" smtClean="0"/>
              <a:pPr/>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每次扩展都增加一种新的产品和生产这种产品的新的工厂</a:t>
            </a:r>
            <a:endParaRPr lang="en-US" altLang="zh-CN" dirty="0" smtClean="0"/>
          </a:p>
          <a:p>
            <a:endParaRPr lang="en-US" altLang="zh-CN" dirty="0"/>
          </a:p>
          <a:p>
            <a:r>
              <a:rPr lang="zh-CN" altLang="en-US" dirty="0" smtClean="0"/>
              <a:t>只要修改</a:t>
            </a:r>
            <a:r>
              <a:rPr lang="en-US" altLang="zh-CN" dirty="0" smtClean="0"/>
              <a:t>main()</a:t>
            </a:r>
            <a:r>
              <a:rPr lang="zh-CN" altLang="en-US" dirty="0" smtClean="0"/>
              <a:t>（或者说客户代码）就可以了</a:t>
            </a:r>
            <a:endParaRPr lang="en-US" altLang="zh-CN" dirty="0" smtClean="0"/>
          </a:p>
        </p:txBody>
      </p:sp>
      <p:sp>
        <p:nvSpPr>
          <p:cNvPr id="4" name="灯片编号占位符 3"/>
          <p:cNvSpPr>
            <a:spLocks noGrp="1"/>
          </p:cNvSpPr>
          <p:nvPr>
            <p:ph type="sldNum" sz="quarter" idx="10"/>
          </p:nvPr>
        </p:nvSpPr>
        <p:spPr/>
        <p:txBody>
          <a:bodyPr/>
          <a:lstStyle/>
          <a:p>
            <a:fld id="{D0BA8243-D2DF-457D-9ED9-3571299B64CB}" type="slidenum">
              <a:rPr lang="zh-CN" altLang="en-US" smtClean="0"/>
              <a:pPr/>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0BA8243-D2DF-457D-9ED9-3571299B64CB}" type="slidenum">
              <a:rPr lang="zh-CN" altLang="en-US" smtClean="0"/>
              <a:pPr/>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0BA8243-D2DF-457D-9ED9-3571299B64CB}" type="slidenum">
              <a:rPr lang="zh-CN" altLang="en-US" smtClean="0"/>
              <a:pPr/>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文档查看器使用工厂方法模式的实现</a:t>
            </a:r>
            <a:endParaRPr lang="en-US" altLang="zh-CN" dirty="0" smtClean="0"/>
          </a:p>
          <a:p>
            <a:endParaRPr lang="en-US" altLang="zh-CN" dirty="0" smtClean="0"/>
          </a:p>
          <a:p>
            <a:r>
              <a:rPr lang="zh-CN" altLang="en-US" dirty="0" smtClean="0"/>
              <a:t>略过，让学生自己分析</a:t>
            </a:r>
            <a:endParaRPr lang="zh-CN" altLang="en-US" dirty="0"/>
          </a:p>
        </p:txBody>
      </p:sp>
      <p:sp>
        <p:nvSpPr>
          <p:cNvPr id="4" name="灯片编号占位符 3"/>
          <p:cNvSpPr>
            <a:spLocks noGrp="1"/>
          </p:cNvSpPr>
          <p:nvPr>
            <p:ph type="sldNum" sz="quarter" idx="10"/>
          </p:nvPr>
        </p:nvSpPr>
        <p:spPr/>
        <p:txBody>
          <a:bodyPr/>
          <a:lstStyle/>
          <a:p>
            <a:fld id="{D0BA8243-D2DF-457D-9ED9-3571299B64CB}" type="slidenum">
              <a:rPr lang="zh-CN" altLang="en-US" smtClean="0"/>
              <a:pPr/>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文档查看器使用工厂方法模式的实现</a:t>
            </a:r>
            <a:endParaRPr lang="en-US" altLang="zh-CN" dirty="0" smtClean="0"/>
          </a:p>
          <a:p>
            <a:endParaRPr lang="en-US" altLang="zh-CN" dirty="0" smtClean="0"/>
          </a:p>
          <a:p>
            <a:r>
              <a:rPr lang="zh-CN" altLang="en-US" dirty="0" smtClean="0"/>
              <a:t>略过，让学生自己分析</a:t>
            </a:r>
            <a:endParaRPr lang="zh-CN" altLang="en-US" dirty="0"/>
          </a:p>
        </p:txBody>
      </p:sp>
      <p:sp>
        <p:nvSpPr>
          <p:cNvPr id="4" name="灯片编号占位符 3"/>
          <p:cNvSpPr>
            <a:spLocks noGrp="1"/>
          </p:cNvSpPr>
          <p:nvPr>
            <p:ph type="sldNum" sz="quarter" idx="10"/>
          </p:nvPr>
        </p:nvSpPr>
        <p:spPr/>
        <p:txBody>
          <a:bodyPr/>
          <a:lstStyle/>
          <a:p>
            <a:fld id="{D0BA8243-D2DF-457D-9ED9-3571299B64CB}" type="slidenum">
              <a:rPr lang="zh-CN" altLang="en-US" smtClean="0"/>
              <a:pPr/>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注意怎么实现的功能上的可扩展和避免代码修改</a:t>
            </a:r>
            <a:endParaRPr lang="zh-CN" altLang="en-US" dirty="0"/>
          </a:p>
        </p:txBody>
      </p:sp>
      <p:sp>
        <p:nvSpPr>
          <p:cNvPr id="4" name="灯片编号占位符 3"/>
          <p:cNvSpPr>
            <a:spLocks noGrp="1"/>
          </p:cNvSpPr>
          <p:nvPr>
            <p:ph type="sldNum" sz="quarter" idx="10"/>
          </p:nvPr>
        </p:nvSpPr>
        <p:spPr/>
        <p:txBody>
          <a:bodyPr/>
          <a:lstStyle/>
          <a:p>
            <a:fld id="{D0BA8243-D2DF-457D-9ED9-3571299B64CB}" type="slidenum">
              <a:rPr lang="zh-CN" altLang="en-US" smtClean="0"/>
              <a:pPr/>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0BA8243-D2DF-457D-9ED9-3571299B64CB}" type="slidenum">
              <a:rPr lang="zh-CN" altLang="en-US" smtClean="0"/>
              <a:pPr/>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0BA8243-D2DF-457D-9ED9-3571299B64CB}" type="slidenum">
              <a:rPr lang="zh-CN" altLang="en-US" smtClean="0"/>
              <a:pPr/>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0BA8243-D2DF-457D-9ED9-3571299B64CB}" type="slidenum">
              <a:rPr lang="zh-CN" altLang="en-US" smtClean="0"/>
              <a:pPr/>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0BA8243-D2DF-457D-9ED9-3571299B64CB}" type="slidenum">
              <a:rPr lang="zh-CN" altLang="en-US" smtClean="0"/>
              <a:pPr/>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冲泡的步骤很接近，但又不完全一样</a:t>
            </a:r>
            <a:endParaRPr lang="zh-CN" altLang="en-US" dirty="0"/>
          </a:p>
        </p:txBody>
      </p:sp>
      <p:sp>
        <p:nvSpPr>
          <p:cNvPr id="4" name="灯片编号占位符 3"/>
          <p:cNvSpPr>
            <a:spLocks noGrp="1"/>
          </p:cNvSpPr>
          <p:nvPr>
            <p:ph type="sldNum" sz="quarter" idx="10"/>
          </p:nvPr>
        </p:nvSpPr>
        <p:spPr/>
        <p:txBody>
          <a:bodyPr/>
          <a:lstStyle/>
          <a:p>
            <a:fld id="{D0BA8243-D2DF-457D-9ED9-3571299B64CB}" type="slidenum">
              <a:rPr lang="zh-CN" altLang="en-US" smtClean="0"/>
              <a:pPr/>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把接近的部分抽象出来，就是红字部分</a:t>
            </a:r>
            <a:endParaRPr lang="en-US" altLang="zh-CN" dirty="0" smtClean="0"/>
          </a:p>
          <a:p>
            <a:endParaRPr lang="en-US" altLang="zh-CN" dirty="0" smtClean="0"/>
          </a:p>
          <a:p>
            <a:r>
              <a:rPr lang="zh-CN" altLang="en-US" dirty="0" smtClean="0"/>
              <a:t>相同的部分抽出来，就是红框部分</a:t>
            </a:r>
            <a:endParaRPr lang="zh-CN" altLang="en-US" dirty="0"/>
          </a:p>
        </p:txBody>
      </p:sp>
      <p:sp>
        <p:nvSpPr>
          <p:cNvPr id="4" name="灯片编号占位符 3"/>
          <p:cNvSpPr>
            <a:spLocks noGrp="1"/>
          </p:cNvSpPr>
          <p:nvPr>
            <p:ph type="sldNum" sz="quarter" idx="10"/>
          </p:nvPr>
        </p:nvSpPr>
        <p:spPr/>
        <p:txBody>
          <a:bodyPr/>
          <a:lstStyle/>
          <a:p>
            <a:fld id="{D0BA8243-D2DF-457D-9ED9-3571299B64CB}" type="slidenum">
              <a:rPr lang="zh-CN" altLang="en-US" smtClean="0"/>
              <a:pPr/>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红线部分是对基类虚函数的重载，体现了咖啡和茶不一样的地方</a:t>
            </a:r>
            <a:endParaRPr lang="zh-CN" altLang="en-US" dirty="0"/>
          </a:p>
        </p:txBody>
      </p:sp>
      <p:sp>
        <p:nvSpPr>
          <p:cNvPr id="4" name="灯片编号占位符 3"/>
          <p:cNvSpPr>
            <a:spLocks noGrp="1"/>
          </p:cNvSpPr>
          <p:nvPr>
            <p:ph type="sldNum" sz="quarter" idx="10"/>
          </p:nvPr>
        </p:nvSpPr>
        <p:spPr/>
        <p:txBody>
          <a:bodyPr/>
          <a:lstStyle/>
          <a:p>
            <a:fld id="{D0BA8243-D2DF-457D-9ED9-3571299B64CB}" type="slidenum">
              <a:rPr lang="zh-CN" altLang="en-US" smtClean="0"/>
              <a:pPr/>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0BA8243-D2DF-457D-9ED9-3571299B64CB}" type="slidenum">
              <a:rPr lang="zh-CN" altLang="en-US" smtClean="0"/>
              <a:pPr/>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0BA8243-D2DF-457D-9ED9-3571299B64CB}" type="slidenum">
              <a:rPr lang="zh-CN" altLang="en-US" smtClean="0"/>
              <a:pPr/>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0BA8243-D2DF-457D-9ED9-3571299B64CB}" type="slidenum">
              <a:rPr lang="zh-CN" altLang="en-US" smtClean="0"/>
              <a:pPr/>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0BA8243-D2DF-457D-9ED9-3571299B64CB}" type="slidenum">
              <a:rPr lang="zh-CN" altLang="en-US" smtClean="0"/>
              <a:pPr/>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0BA8243-D2DF-457D-9ED9-3571299B64CB}" type="slidenum">
              <a:rPr lang="zh-CN" altLang="en-US" smtClean="0"/>
              <a:pPr/>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0BA8243-D2DF-457D-9ED9-3571299B64CB}" type="slidenum">
              <a:rPr lang="zh-CN" altLang="en-US" smtClean="0"/>
              <a:pPr/>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0BA8243-D2DF-457D-9ED9-3571299B64CB}" type="slidenum">
              <a:rPr lang="zh-CN" altLang="en-US" smtClean="0"/>
              <a:pPr/>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需要声明，这里的代码是伪代码，只用来说明设计的模式，不保证运行上的正确性。</a:t>
            </a:r>
            <a:endParaRPr lang="zh-CN" altLang="en-US" dirty="0"/>
          </a:p>
        </p:txBody>
      </p:sp>
      <p:sp>
        <p:nvSpPr>
          <p:cNvPr id="4" name="灯片编号占位符 3"/>
          <p:cNvSpPr>
            <a:spLocks noGrp="1"/>
          </p:cNvSpPr>
          <p:nvPr>
            <p:ph type="sldNum" sz="quarter" idx="10"/>
          </p:nvPr>
        </p:nvSpPr>
        <p:spPr/>
        <p:txBody>
          <a:bodyPr/>
          <a:lstStyle/>
          <a:p>
            <a:fld id="{D0BA8243-D2DF-457D-9ED9-3571299B64CB}" type="slidenum">
              <a:rPr lang="zh-CN" altLang="en-US" smtClean="0"/>
              <a:pPr/>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需要声明，这里的代码是伪代码，只用来说明设计的模式，不保证运行上的正确性。</a:t>
            </a:r>
            <a:endParaRPr lang="zh-CN" altLang="en-US" dirty="0"/>
          </a:p>
        </p:txBody>
      </p:sp>
      <p:sp>
        <p:nvSpPr>
          <p:cNvPr id="4" name="灯片编号占位符 3"/>
          <p:cNvSpPr>
            <a:spLocks noGrp="1"/>
          </p:cNvSpPr>
          <p:nvPr>
            <p:ph type="sldNum" sz="quarter" idx="10"/>
          </p:nvPr>
        </p:nvSpPr>
        <p:spPr/>
        <p:txBody>
          <a:bodyPr/>
          <a:lstStyle/>
          <a:p>
            <a:fld id="{D0BA8243-D2DF-457D-9ED9-3571299B64CB}" type="slidenum">
              <a:rPr lang="zh-CN" altLang="en-US" smtClean="0"/>
              <a:pPr/>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0BA8243-D2DF-457D-9ED9-3571299B64CB}" type="slidenum">
              <a:rPr lang="zh-CN" altLang="en-US" smtClean="0"/>
              <a:pPr/>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几个步骤的抽象策略类</a:t>
            </a:r>
            <a:endParaRPr lang="zh-CN" altLang="en-US" dirty="0"/>
          </a:p>
        </p:txBody>
      </p:sp>
      <p:sp>
        <p:nvSpPr>
          <p:cNvPr id="4" name="灯片编号占位符 3"/>
          <p:cNvSpPr>
            <a:spLocks noGrp="1"/>
          </p:cNvSpPr>
          <p:nvPr>
            <p:ph type="sldNum" sz="quarter" idx="10"/>
          </p:nvPr>
        </p:nvSpPr>
        <p:spPr/>
        <p:txBody>
          <a:bodyPr/>
          <a:lstStyle/>
          <a:p>
            <a:fld id="{D0BA8243-D2DF-457D-9ED9-3571299B64CB}" type="slidenum">
              <a:rPr lang="zh-CN" altLang="en-US" smtClean="0"/>
              <a:pPr/>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0BA8243-D2DF-457D-9ED9-3571299B64CB}" type="slidenum">
              <a:rPr lang="zh-CN" altLang="en-US" smtClean="0"/>
              <a:pPr/>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0BA8243-D2DF-457D-9ED9-3571299B64CB}" type="slidenum">
              <a:rPr lang="zh-CN" altLang="en-US" smtClean="0"/>
              <a:pPr/>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强调设计模式的使用要灵活，不要死板，不能教条</a:t>
            </a:r>
            <a:endParaRPr lang="zh-CN" altLang="en-US" dirty="0"/>
          </a:p>
        </p:txBody>
      </p:sp>
      <p:sp>
        <p:nvSpPr>
          <p:cNvPr id="4" name="灯片编号占位符 3"/>
          <p:cNvSpPr>
            <a:spLocks noGrp="1"/>
          </p:cNvSpPr>
          <p:nvPr>
            <p:ph type="sldNum" sz="quarter" idx="10"/>
          </p:nvPr>
        </p:nvSpPr>
        <p:spPr/>
        <p:txBody>
          <a:bodyPr/>
          <a:lstStyle/>
          <a:p>
            <a:fld id="{D0BA8243-D2DF-457D-9ED9-3571299B64CB}" type="slidenum">
              <a:rPr lang="zh-CN" altLang="en-US" smtClean="0"/>
              <a:pPr/>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0BA8243-D2DF-457D-9ED9-3571299B64CB}" type="slidenum">
              <a:rPr lang="zh-CN" altLang="en-US" smtClean="0"/>
              <a:pPr/>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0BA8243-D2DF-457D-9ED9-3571299B64CB}" type="slidenum">
              <a:rPr lang="zh-CN" altLang="en-US" smtClean="0"/>
              <a:pPr/>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0BA8243-D2DF-457D-9ED9-3571299B64CB}" type="slidenum">
              <a:rPr lang="zh-CN" altLang="en-US" smtClean="0"/>
              <a:pPr/>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0BA8243-D2DF-457D-9ED9-3571299B64CB}" type="slidenum">
              <a:rPr lang="zh-CN" altLang="en-US" smtClean="0"/>
              <a:pPr/>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示例伪代码，不保证能够更正确编译运行</a:t>
            </a:r>
            <a:endParaRPr lang="en-US" altLang="zh-CN" dirty="0" smtClean="0"/>
          </a:p>
          <a:p>
            <a:endParaRPr lang="en-US" altLang="zh-CN" dirty="0" smtClean="0"/>
          </a:p>
          <a:p>
            <a:r>
              <a:rPr lang="zh-CN" altLang="en-US" dirty="0" smtClean="0"/>
              <a:t>孩子们会</a:t>
            </a:r>
            <a:r>
              <a:rPr lang="en-US" altLang="zh-CN" dirty="0" err="1" smtClean="0"/>
              <a:t>makeDough</a:t>
            </a:r>
            <a:r>
              <a:rPr lang="en-US" altLang="zh-CN" dirty="0" smtClean="0"/>
              <a:t>(),</a:t>
            </a:r>
            <a:r>
              <a:rPr lang="en-US" altLang="zh-CN" baseline="0" dirty="0" smtClean="0"/>
              <a:t> </a:t>
            </a:r>
            <a:r>
              <a:rPr lang="en-US" altLang="zh-CN" baseline="0" dirty="0" err="1" smtClean="0"/>
              <a:t>cutDish</a:t>
            </a:r>
            <a:r>
              <a:rPr lang="en-US" altLang="zh-CN" baseline="0" dirty="0" smtClean="0"/>
              <a:t>()</a:t>
            </a:r>
            <a:r>
              <a:rPr lang="zh-CN" altLang="en-US" baseline="0" dirty="0" smtClean="0"/>
              <a:t>等，但是不知道怎么把这些基本的部分组合起来变成</a:t>
            </a:r>
            <a:r>
              <a:rPr lang="en-US" altLang="zh-CN" baseline="0" dirty="0" err="1" smtClean="0"/>
              <a:t>makePizza</a:t>
            </a:r>
            <a:r>
              <a:rPr lang="en-US" altLang="zh-CN" baseline="0" dirty="0" smtClean="0"/>
              <a:t>()</a:t>
            </a:r>
          </a:p>
          <a:p>
            <a:r>
              <a:rPr lang="zh-CN" altLang="en-US" baseline="0" dirty="0" smtClean="0"/>
              <a:t>于是，厨师告诉孩子们怎么组合这些基本的部分来</a:t>
            </a:r>
            <a:r>
              <a:rPr lang="en-US" altLang="zh-CN" baseline="0" dirty="0" err="1" smtClean="0"/>
              <a:t>makePizza</a:t>
            </a:r>
            <a:r>
              <a:rPr lang="en-US" altLang="zh-CN" baseline="0" dirty="0" smtClean="0"/>
              <a:t>()</a:t>
            </a:r>
          </a:p>
          <a:p>
            <a:r>
              <a:rPr lang="zh-CN" altLang="en-US" baseline="0" dirty="0" smtClean="0"/>
              <a:t>最终，通过孩子们的</a:t>
            </a:r>
            <a:r>
              <a:rPr lang="en-US" altLang="zh-CN" baseline="0" dirty="0" err="1" smtClean="0"/>
              <a:t>getPizza</a:t>
            </a:r>
            <a:r>
              <a:rPr lang="zh-CN" altLang="en-US" baseline="0" dirty="0" smtClean="0"/>
              <a:t>就可以获得他们做出来的喜欢的</a:t>
            </a:r>
            <a:r>
              <a:rPr lang="en-US" altLang="zh-CN" baseline="0" dirty="0" smtClean="0"/>
              <a:t>pizza</a:t>
            </a:r>
            <a:r>
              <a:rPr lang="zh-CN" altLang="en-US" baseline="0" dirty="0" smtClean="0"/>
              <a:t>了。</a:t>
            </a:r>
            <a:endParaRPr lang="en-US" altLang="zh-CN" baseline="0" dirty="0" smtClean="0"/>
          </a:p>
        </p:txBody>
      </p:sp>
      <p:sp>
        <p:nvSpPr>
          <p:cNvPr id="4" name="灯片编号占位符 3"/>
          <p:cNvSpPr>
            <a:spLocks noGrp="1"/>
          </p:cNvSpPr>
          <p:nvPr>
            <p:ph type="sldNum" sz="quarter" idx="10"/>
          </p:nvPr>
        </p:nvSpPr>
        <p:spPr/>
        <p:txBody>
          <a:bodyPr/>
          <a:lstStyle/>
          <a:p>
            <a:fld id="{D0BA8243-D2DF-457D-9ED9-3571299B64CB}" type="slidenum">
              <a:rPr lang="zh-CN" altLang="en-US" smtClean="0"/>
              <a:pPr/>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示例伪代码，不保证能够更正确编译运行</a:t>
            </a:r>
            <a:endParaRPr lang="en-US" altLang="zh-CN" dirty="0" smtClean="0"/>
          </a:p>
          <a:p>
            <a:endParaRPr lang="en-US" altLang="zh-CN" dirty="0" smtClean="0"/>
          </a:p>
          <a:p>
            <a:r>
              <a:rPr lang="zh-CN" altLang="en-US" dirty="0" smtClean="0"/>
              <a:t>孩子们会</a:t>
            </a:r>
            <a:r>
              <a:rPr lang="en-US" altLang="zh-CN" dirty="0" err="1" smtClean="0"/>
              <a:t>makeDough</a:t>
            </a:r>
            <a:r>
              <a:rPr lang="en-US" altLang="zh-CN" dirty="0" smtClean="0"/>
              <a:t>(),</a:t>
            </a:r>
            <a:r>
              <a:rPr lang="en-US" altLang="zh-CN" baseline="0" dirty="0" smtClean="0"/>
              <a:t> </a:t>
            </a:r>
            <a:r>
              <a:rPr lang="en-US" altLang="zh-CN" baseline="0" dirty="0" err="1" smtClean="0"/>
              <a:t>makeSauce</a:t>
            </a:r>
            <a:r>
              <a:rPr lang="en-US" altLang="zh-CN" baseline="0" dirty="0" smtClean="0"/>
              <a:t>()</a:t>
            </a:r>
            <a:r>
              <a:rPr lang="zh-CN" altLang="en-US" baseline="0" dirty="0" smtClean="0"/>
              <a:t>等，但是不知道怎么把这些基本的部分组合起来变成</a:t>
            </a:r>
            <a:r>
              <a:rPr lang="en-US" altLang="zh-CN" baseline="0" dirty="0" err="1" smtClean="0"/>
              <a:t>makePizza</a:t>
            </a:r>
            <a:r>
              <a:rPr lang="en-US" altLang="zh-CN" baseline="0" dirty="0" smtClean="0"/>
              <a:t>()</a:t>
            </a:r>
          </a:p>
          <a:p>
            <a:r>
              <a:rPr lang="zh-CN" altLang="en-US" baseline="0" dirty="0" smtClean="0"/>
              <a:t>于是，厨师告诉孩子们怎么组合这些基本的部分来</a:t>
            </a:r>
            <a:r>
              <a:rPr lang="en-US" altLang="zh-CN" baseline="0" dirty="0" err="1" smtClean="0"/>
              <a:t>makePizza</a:t>
            </a:r>
            <a:r>
              <a:rPr lang="en-US" altLang="zh-CN" baseline="0" dirty="0" smtClean="0"/>
              <a:t>()</a:t>
            </a:r>
          </a:p>
          <a:p>
            <a:r>
              <a:rPr lang="zh-CN" altLang="en-US" baseline="0" dirty="0" smtClean="0"/>
              <a:t>最终，通过孩子们的</a:t>
            </a:r>
            <a:r>
              <a:rPr lang="en-US" altLang="zh-CN" baseline="0" dirty="0" err="1" smtClean="0"/>
              <a:t>getPizza</a:t>
            </a:r>
            <a:r>
              <a:rPr lang="zh-CN" altLang="en-US" baseline="0" dirty="0" smtClean="0"/>
              <a:t>就可以获得他们做出来的喜欢的</a:t>
            </a:r>
            <a:r>
              <a:rPr lang="en-US" altLang="zh-CN" baseline="0" dirty="0" smtClean="0"/>
              <a:t>pizza</a:t>
            </a:r>
            <a:r>
              <a:rPr lang="zh-CN" altLang="en-US" baseline="0" dirty="0" smtClean="0"/>
              <a:t>了。</a:t>
            </a:r>
            <a:endParaRPr lang="en-US" altLang="zh-CN" baseline="0" dirty="0" smtClean="0"/>
          </a:p>
        </p:txBody>
      </p:sp>
      <p:sp>
        <p:nvSpPr>
          <p:cNvPr id="4" name="灯片编号占位符 3"/>
          <p:cNvSpPr>
            <a:spLocks noGrp="1"/>
          </p:cNvSpPr>
          <p:nvPr>
            <p:ph type="sldNum" sz="quarter" idx="10"/>
          </p:nvPr>
        </p:nvSpPr>
        <p:spPr/>
        <p:txBody>
          <a:bodyPr/>
          <a:lstStyle/>
          <a:p>
            <a:fld id="{D0BA8243-D2DF-457D-9ED9-3571299B64CB}" type="slidenum">
              <a:rPr lang="zh-CN" altLang="en-US" smtClean="0"/>
              <a:pPr/>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示例伪代码，不保证能够更正确编译运行</a:t>
            </a:r>
            <a:endParaRPr lang="en-US" altLang="zh-CN" dirty="0" smtClean="0"/>
          </a:p>
          <a:p>
            <a:endParaRPr lang="en-US" altLang="zh-CN" dirty="0" smtClean="0"/>
          </a:p>
          <a:p>
            <a:r>
              <a:rPr lang="zh-CN" altLang="en-US" dirty="0" smtClean="0"/>
              <a:t>孩子们会</a:t>
            </a:r>
            <a:r>
              <a:rPr lang="en-US" altLang="zh-CN" dirty="0" err="1" smtClean="0"/>
              <a:t>makeDough</a:t>
            </a:r>
            <a:r>
              <a:rPr lang="en-US" altLang="zh-CN" dirty="0" smtClean="0"/>
              <a:t>(),</a:t>
            </a:r>
            <a:r>
              <a:rPr lang="en-US" altLang="zh-CN" baseline="0" dirty="0" smtClean="0"/>
              <a:t> </a:t>
            </a:r>
            <a:r>
              <a:rPr lang="en-US" altLang="zh-CN" baseline="0" dirty="0" err="1" smtClean="0"/>
              <a:t>cutDish</a:t>
            </a:r>
            <a:r>
              <a:rPr lang="en-US" altLang="zh-CN" baseline="0" dirty="0" smtClean="0"/>
              <a:t>()</a:t>
            </a:r>
            <a:r>
              <a:rPr lang="zh-CN" altLang="en-US" baseline="0" dirty="0" smtClean="0"/>
              <a:t>等，但是不知道怎么把这些基本的部分组合起来变成</a:t>
            </a:r>
            <a:r>
              <a:rPr lang="en-US" altLang="zh-CN" baseline="0" dirty="0" err="1" smtClean="0"/>
              <a:t>makePizza</a:t>
            </a:r>
            <a:r>
              <a:rPr lang="en-US" altLang="zh-CN" baseline="0" dirty="0" smtClean="0"/>
              <a:t>()</a:t>
            </a:r>
          </a:p>
          <a:p>
            <a:r>
              <a:rPr lang="zh-CN" altLang="en-US" baseline="0" dirty="0" smtClean="0"/>
              <a:t>于是，厨师告诉孩子们怎么组合这些基本的部分来</a:t>
            </a:r>
            <a:r>
              <a:rPr lang="en-US" altLang="zh-CN" baseline="0" dirty="0" err="1" smtClean="0"/>
              <a:t>makePizza</a:t>
            </a:r>
            <a:r>
              <a:rPr lang="en-US" altLang="zh-CN" baseline="0" dirty="0" smtClean="0"/>
              <a:t>()</a:t>
            </a:r>
          </a:p>
          <a:p>
            <a:r>
              <a:rPr lang="zh-CN" altLang="en-US" baseline="0" dirty="0" smtClean="0"/>
              <a:t>最终，通过孩子们的</a:t>
            </a:r>
            <a:r>
              <a:rPr lang="en-US" altLang="zh-CN" baseline="0" dirty="0" err="1" smtClean="0"/>
              <a:t>getPizza</a:t>
            </a:r>
            <a:r>
              <a:rPr lang="zh-CN" altLang="en-US" baseline="0" dirty="0" smtClean="0"/>
              <a:t>就可以获得他们做出来的喜欢的</a:t>
            </a:r>
            <a:r>
              <a:rPr lang="en-US" altLang="zh-CN" baseline="0" dirty="0" smtClean="0"/>
              <a:t>pizza</a:t>
            </a:r>
            <a:r>
              <a:rPr lang="zh-CN" altLang="en-US" baseline="0" dirty="0" smtClean="0"/>
              <a:t>了。</a:t>
            </a:r>
            <a:endParaRPr lang="en-US" altLang="zh-CN" baseline="0" dirty="0" smtClean="0"/>
          </a:p>
        </p:txBody>
      </p:sp>
      <p:sp>
        <p:nvSpPr>
          <p:cNvPr id="4" name="灯片编号占位符 3"/>
          <p:cNvSpPr>
            <a:spLocks noGrp="1"/>
          </p:cNvSpPr>
          <p:nvPr>
            <p:ph type="sldNum" sz="quarter" idx="10"/>
          </p:nvPr>
        </p:nvSpPr>
        <p:spPr/>
        <p:txBody>
          <a:bodyPr/>
          <a:lstStyle/>
          <a:p>
            <a:fld id="{D0BA8243-D2DF-457D-9ED9-3571299B64CB}" type="slidenum">
              <a:rPr lang="zh-CN" altLang="en-US" smtClean="0"/>
              <a:pPr/>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0BA8243-D2DF-457D-9ED9-3571299B64CB}" type="slidenum">
              <a:rPr lang="zh-CN" altLang="en-US" smtClean="0"/>
              <a:pPr/>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0BA8243-D2DF-457D-9ED9-3571299B64CB}" type="slidenum">
              <a:rPr lang="zh-CN" altLang="en-US" smtClean="0"/>
              <a:pPr/>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0BA8243-D2DF-457D-9ED9-3571299B64CB}" type="slidenum">
              <a:rPr lang="zh-CN" altLang="en-US" smtClean="0"/>
              <a:pPr/>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0BA8243-D2DF-457D-9ED9-3571299B64CB}" type="slidenum">
              <a:rPr lang="zh-CN" altLang="en-US" smtClean="0"/>
              <a:pPr/>
              <a:t>46</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示例伪代码，不保证正确编译运行</a:t>
            </a:r>
            <a:endParaRPr lang="en-US" altLang="zh-CN" dirty="0" smtClean="0"/>
          </a:p>
          <a:p>
            <a:endParaRPr lang="en-US" altLang="zh-CN" dirty="0" smtClean="0"/>
          </a:p>
          <a:p>
            <a:r>
              <a:rPr lang="zh-CN" altLang="en-US" dirty="0" smtClean="0"/>
              <a:t>构建过程可以很复杂，但是相对稳定</a:t>
            </a:r>
            <a:endParaRPr lang="zh-CN" altLang="en-US" dirty="0"/>
          </a:p>
        </p:txBody>
      </p:sp>
      <p:sp>
        <p:nvSpPr>
          <p:cNvPr id="4" name="灯片编号占位符 3"/>
          <p:cNvSpPr>
            <a:spLocks noGrp="1"/>
          </p:cNvSpPr>
          <p:nvPr>
            <p:ph type="sldNum" sz="quarter" idx="10"/>
          </p:nvPr>
        </p:nvSpPr>
        <p:spPr/>
        <p:txBody>
          <a:bodyPr/>
          <a:lstStyle/>
          <a:p>
            <a:fld id="{D0BA8243-D2DF-457D-9ED9-3571299B64CB}" type="slidenum">
              <a:rPr lang="zh-CN" altLang="en-US" smtClean="0"/>
              <a:pPr/>
              <a:t>47</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示例伪代码，不保证正确编译运行</a:t>
            </a:r>
            <a:endParaRPr lang="zh-CN" altLang="en-US" dirty="0"/>
          </a:p>
        </p:txBody>
      </p:sp>
      <p:sp>
        <p:nvSpPr>
          <p:cNvPr id="4" name="灯片编号占位符 3"/>
          <p:cNvSpPr>
            <a:spLocks noGrp="1"/>
          </p:cNvSpPr>
          <p:nvPr>
            <p:ph type="sldNum" sz="quarter" idx="10"/>
          </p:nvPr>
        </p:nvSpPr>
        <p:spPr/>
        <p:txBody>
          <a:bodyPr/>
          <a:lstStyle/>
          <a:p>
            <a:fld id="{D0BA8243-D2DF-457D-9ED9-3571299B64CB}" type="slidenum">
              <a:rPr lang="zh-CN" altLang="en-US" smtClean="0"/>
              <a:pPr/>
              <a:t>48</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0BA8243-D2DF-457D-9ED9-3571299B64CB}" type="slidenum">
              <a:rPr lang="zh-CN" altLang="en-US" smtClean="0"/>
              <a:pPr/>
              <a:t>49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4C3B2E0-6375-4A7F-A1D1-26A45A5DA924}" type="slidenum">
              <a:rPr lang="zh-CN" altLang="en-US" smtClean="0"/>
              <a:pPr/>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0BA8243-D2DF-457D-9ED9-3571299B64CB}" type="slidenum">
              <a:rPr lang="zh-CN" altLang="en-US" smtClean="0"/>
              <a:pPr/>
              <a:t>50</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0BA8243-D2DF-457D-9ED9-3571299B64CB}" type="slidenum">
              <a:rPr lang="zh-CN" altLang="en-US" smtClean="0"/>
              <a:pPr/>
              <a:t>51</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0BA8243-D2DF-457D-9ED9-3571299B64CB}" type="slidenum">
              <a:rPr lang="zh-CN" altLang="en-US" smtClean="0"/>
              <a:pPr/>
              <a:t>52</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0BA8243-D2DF-457D-9ED9-3571299B64CB}" type="slidenum">
              <a:rPr lang="zh-CN" altLang="en-US" smtClean="0"/>
              <a:pPr/>
              <a:t>53</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0BA8243-D2DF-457D-9ED9-3571299B64CB}" type="slidenum">
              <a:rPr lang="zh-CN" altLang="en-US" smtClean="0"/>
              <a:pPr/>
              <a:t>54</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Image</a:t>
            </a:r>
            <a:r>
              <a:rPr lang="zh-CN" altLang="en-US" dirty="0" smtClean="0"/>
              <a:t>不应该负责这件事情</a:t>
            </a:r>
            <a:r>
              <a:rPr lang="en-US" altLang="zh-CN" dirty="0" smtClean="0"/>
              <a:t>——</a:t>
            </a:r>
            <a:r>
              <a:rPr lang="zh-CN" altLang="en-US" dirty="0" smtClean="0"/>
              <a:t>不同的职责归于不同的对象</a:t>
            </a:r>
            <a:endParaRPr lang="en-US" altLang="zh-CN" dirty="0" smtClean="0"/>
          </a:p>
          <a:p>
            <a:r>
              <a:rPr lang="zh-CN" altLang="en-US" dirty="0" smtClean="0"/>
              <a:t>如果我们拿不到</a:t>
            </a:r>
            <a:r>
              <a:rPr lang="en-US" altLang="zh-CN" dirty="0" smtClean="0"/>
              <a:t>Image</a:t>
            </a:r>
            <a:r>
              <a:rPr lang="zh-CN" altLang="en-US" dirty="0" smtClean="0"/>
              <a:t>的源码呢？</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D0BA8243-D2DF-457D-9ED9-3571299B64CB}" type="slidenum">
              <a:rPr lang="zh-CN" altLang="en-US" smtClean="0"/>
              <a:pPr/>
              <a:t>55</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0BA8243-D2DF-457D-9ED9-3571299B64CB}" type="slidenum">
              <a:rPr lang="zh-CN" altLang="en-US" smtClean="0"/>
              <a:pPr/>
              <a:t>56</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0BA8243-D2DF-457D-9ED9-3571299B64CB}" type="slidenum">
              <a:rPr lang="zh-CN" altLang="en-US" smtClean="0"/>
              <a:pPr/>
              <a:t>57</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0BA8243-D2DF-457D-9ED9-3571299B64CB}" type="slidenum">
              <a:rPr lang="zh-CN" altLang="en-US" smtClean="0"/>
              <a:pPr/>
              <a:t>58</a:t>
            </a:fld>
            <a:endParaRPr lang="zh-CN" altLang="en-US"/>
          </a:p>
        </p:txBody>
      </p:sp>
    </p:spTree>
    <p:extLst>
      <p:ext uri="{BB962C8B-B14F-4D97-AF65-F5344CB8AC3E}">
        <p14:creationId xmlns:p14="http://schemas.microsoft.com/office/powerpoint/2010/main" val="10181574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0BA8243-D2DF-457D-9ED9-3571299B64CB}" type="slidenum">
              <a:rPr lang="zh-CN" altLang="en-US" smtClean="0"/>
              <a:pPr/>
              <a:t>59</a:t>
            </a:fld>
            <a:endParaRPr lang="zh-CN" altLang="en-US"/>
          </a:p>
        </p:txBody>
      </p:sp>
    </p:spTree>
    <p:extLst>
      <p:ext uri="{BB962C8B-B14F-4D97-AF65-F5344CB8AC3E}">
        <p14:creationId xmlns:p14="http://schemas.microsoft.com/office/powerpoint/2010/main" val="3631523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4C3B2E0-6375-4A7F-A1D1-26A45A5DA924}" type="slidenum">
              <a:rPr lang="zh-CN" altLang="en-US" smtClean="0"/>
              <a:pPr/>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0BA8243-D2DF-457D-9ED9-3571299B64CB}" type="slidenum">
              <a:rPr lang="zh-CN" altLang="en-US" smtClean="0"/>
              <a:pPr/>
              <a:t>60</a:t>
            </a:fld>
            <a:endParaRPr lang="zh-CN" altLang="en-US"/>
          </a:p>
        </p:txBody>
      </p:sp>
    </p:spTree>
    <p:extLst>
      <p:ext uri="{BB962C8B-B14F-4D97-AF65-F5344CB8AC3E}">
        <p14:creationId xmlns:p14="http://schemas.microsoft.com/office/powerpoint/2010/main" val="31878536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0BA8243-D2DF-457D-9ED9-3571299B64CB}" type="slidenum">
              <a:rPr lang="zh-CN" altLang="en-US" smtClean="0"/>
              <a:pPr/>
              <a:t>61</a:t>
            </a:fld>
            <a:endParaRPr lang="zh-CN" altLang="en-US"/>
          </a:p>
        </p:txBody>
      </p:sp>
    </p:spTree>
    <p:extLst>
      <p:ext uri="{BB962C8B-B14F-4D97-AF65-F5344CB8AC3E}">
        <p14:creationId xmlns:p14="http://schemas.microsoft.com/office/powerpoint/2010/main" val="35084980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0BA8243-D2DF-457D-9ED9-3571299B64CB}" type="slidenum">
              <a:rPr lang="zh-CN" altLang="en-US" smtClean="0"/>
              <a:pPr/>
              <a:t>62</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0BA8243-D2DF-457D-9ED9-3571299B64CB}" type="slidenum">
              <a:rPr lang="zh-CN" altLang="en-US" smtClean="0"/>
              <a:pPr/>
              <a:t>63</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0BA8243-D2DF-457D-9ED9-3571299B64CB}" type="slidenum">
              <a:rPr lang="zh-CN" altLang="en-US" smtClean="0"/>
              <a:pPr/>
              <a:t>64</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0BA8243-D2DF-457D-9ED9-3571299B64CB}" type="slidenum">
              <a:rPr lang="zh-CN" altLang="en-US" smtClean="0"/>
              <a:pPr/>
              <a:t>65</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0BA8243-D2DF-457D-9ED9-3571299B64CB}" type="slidenum">
              <a:rPr lang="zh-CN" altLang="en-US" smtClean="0"/>
              <a:pPr/>
              <a:t>66</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0BA8243-D2DF-457D-9ED9-3571299B64CB}" type="slidenum">
              <a:rPr lang="zh-CN" altLang="en-US" smtClean="0"/>
              <a:pPr/>
              <a:t>67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工厂不再是一个类，而是一个类体系（或者说类树）</a:t>
            </a:r>
            <a:endParaRPr lang="zh-CN" altLang="en-US" dirty="0"/>
          </a:p>
        </p:txBody>
      </p:sp>
      <p:sp>
        <p:nvSpPr>
          <p:cNvPr id="4" name="灯片编号占位符 3"/>
          <p:cNvSpPr>
            <a:spLocks noGrp="1"/>
          </p:cNvSpPr>
          <p:nvPr>
            <p:ph type="sldNum" sz="quarter" idx="10"/>
          </p:nvPr>
        </p:nvSpPr>
        <p:spPr/>
        <p:txBody>
          <a:bodyPr/>
          <a:lstStyle/>
          <a:p>
            <a:fld id="{64C3B2E0-6375-4A7F-A1D1-26A45A5DA924}" type="slidenum">
              <a:rPr lang="zh-CN" altLang="en-US" smtClean="0"/>
              <a:pPr/>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4C3B2E0-6375-4A7F-A1D1-26A45A5DA924}" type="slidenum">
              <a:rPr lang="zh-CN" altLang="en-US" smtClean="0"/>
              <a:pPr/>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4C3B2E0-6375-4A7F-A1D1-26A45A5DA924}" type="slidenum">
              <a:rPr lang="zh-CN" altLang="en-US" smtClean="0"/>
              <a:pPr/>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8" descr="tsinghua-ppt-template-First副本"/>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558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Rectangle 2"/>
          <p:cNvSpPr>
            <a:spLocks noGrp="1" noChangeArrowheads="1"/>
          </p:cNvSpPr>
          <p:nvPr>
            <p:ph type="ctrTitle"/>
          </p:nvPr>
        </p:nvSpPr>
        <p:spPr>
          <a:xfrm>
            <a:off x="2484438" y="2060575"/>
            <a:ext cx="6335712" cy="1368425"/>
          </a:xfrm>
        </p:spPr>
        <p:txBody>
          <a:bodyPr/>
          <a:lstStyle>
            <a:lvl1pPr>
              <a:defRPr sz="3600"/>
            </a:lvl1pPr>
          </a:lstStyle>
          <a:p>
            <a:r>
              <a:rPr lang="zh-CN" altLang="en-US" smtClean="0"/>
              <a:t>单击此处编辑母版标题样式</a:t>
            </a:r>
            <a:endParaRPr lang="en-US" altLang="zh-CN" dirty="0"/>
          </a:p>
        </p:txBody>
      </p:sp>
      <p:sp>
        <p:nvSpPr>
          <p:cNvPr id="4099" name="Rectangle 3"/>
          <p:cNvSpPr>
            <a:spLocks noGrp="1" noChangeArrowheads="1"/>
          </p:cNvSpPr>
          <p:nvPr>
            <p:ph type="subTitle" idx="1"/>
          </p:nvPr>
        </p:nvSpPr>
        <p:spPr>
          <a:xfrm>
            <a:off x="3132138" y="4292600"/>
            <a:ext cx="5688012" cy="1008063"/>
          </a:xfrm>
        </p:spPr>
        <p:txBody>
          <a:bodyPr/>
          <a:lstStyle>
            <a:lvl1pPr marL="0" indent="0" algn="ctr">
              <a:buFont typeface="Wingdings" pitchFamily="2" charset="2"/>
              <a:buNone/>
              <a:defRPr sz="2400"/>
            </a:lvl1pPr>
          </a:lstStyle>
          <a:p>
            <a:r>
              <a:rPr lang="zh-CN" altLang="en-US" smtClean="0"/>
              <a:t>单击此处编辑母版副标题样式</a:t>
            </a:r>
            <a:endParaRPr lang="en-US" altLang="zh-CN"/>
          </a:p>
        </p:txBody>
      </p:sp>
    </p:spTree>
    <p:extLst>
      <p:ext uri="{BB962C8B-B14F-4D97-AF65-F5344CB8AC3E}">
        <p14:creationId xmlns:p14="http://schemas.microsoft.com/office/powerpoint/2010/main" val="2013512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900113" y="116557"/>
            <a:ext cx="8496300" cy="792163"/>
          </a:xfrm>
        </p:spPr>
        <p:txBody>
          <a:bodyPr/>
          <a:lstStyle>
            <a:lvl1pPr>
              <a:defRPr sz="3600"/>
            </a:lvl1pPr>
          </a:lstStyle>
          <a:p>
            <a:r>
              <a:rPr lang="zh-CN" altLang="en-US" smtClean="0"/>
              <a:t>单击此处编辑母版标题样式</a:t>
            </a:r>
            <a:endParaRPr lang="zh-CN" alt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fld id="{B6C27AE8-31FA-4543-9CEE-98A26B6AB20F}" type="datetimeFigureOut">
              <a:rPr lang="zh-CN" altLang="en-US" smtClean="0"/>
              <a:pPr/>
              <a:t>2012/4/16</a:t>
            </a:fld>
            <a:endParaRPr lang="zh-CN" altLang="en-US"/>
          </a:p>
        </p:txBody>
      </p:sp>
      <p:sp>
        <p:nvSpPr>
          <p:cNvPr id="5" name="Rectangle 5"/>
          <p:cNvSpPr>
            <a:spLocks noGrp="1" noChangeArrowheads="1"/>
          </p:cNvSpPr>
          <p:nvPr>
            <p:ph type="ftr" sz="quarter" idx="11"/>
          </p:nvPr>
        </p:nvSpPr>
        <p:spPr>
          <a:ln/>
        </p:spPr>
        <p:txBody>
          <a:bodyPr/>
          <a:lstStyle>
            <a:lvl1pPr>
              <a:defRPr/>
            </a:lvl1pPr>
          </a:lstStyle>
          <a:p>
            <a:endParaRPr lang="zh-CN" altLang="en-US"/>
          </a:p>
        </p:txBody>
      </p:sp>
      <p:sp>
        <p:nvSpPr>
          <p:cNvPr id="6" name="Rectangle 6"/>
          <p:cNvSpPr>
            <a:spLocks noGrp="1" noChangeArrowheads="1"/>
          </p:cNvSpPr>
          <p:nvPr>
            <p:ph type="sldNum" sz="quarter" idx="12"/>
          </p:nvPr>
        </p:nvSpPr>
        <p:spPr>
          <a:ln/>
        </p:spPr>
        <p:txBody>
          <a:bodyPr/>
          <a:lstStyle>
            <a:lvl1pPr>
              <a:defRPr/>
            </a:lvl1pPr>
          </a:lstStyle>
          <a:p>
            <a:fld id="{4AE08CCC-BFC9-4B0B-B1DA-04CDC66CB2EE}" type="slidenum">
              <a:rPr lang="zh-CN" altLang="en-US" smtClean="0"/>
              <a:pPr/>
              <a:t>‹#›</a:t>
            </a:fld>
            <a:endParaRPr lang="zh-CN" altLang="en-US"/>
          </a:p>
        </p:txBody>
      </p:sp>
    </p:spTree>
    <p:extLst>
      <p:ext uri="{BB962C8B-B14F-4D97-AF65-F5344CB8AC3E}">
        <p14:creationId xmlns:p14="http://schemas.microsoft.com/office/powerpoint/2010/main" val="3112764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54875" y="0"/>
            <a:ext cx="1889125" cy="6381750"/>
          </a:xfrm>
        </p:spPr>
        <p:txBody>
          <a:bodyPr vert="eaVert"/>
          <a:lstStyle/>
          <a:p>
            <a:r>
              <a:rPr lang="zh-CN" altLang="en-US" smtClean="0"/>
              <a:t>单击此处编辑母版标题样式</a:t>
            </a:r>
            <a:endParaRPr lang="zh-CN" altLang="en-US" dirty="0"/>
          </a:p>
        </p:txBody>
      </p:sp>
      <p:sp>
        <p:nvSpPr>
          <p:cNvPr id="3" name="Vertical Text Placeholder 2"/>
          <p:cNvSpPr>
            <a:spLocks noGrp="1"/>
          </p:cNvSpPr>
          <p:nvPr>
            <p:ph type="body" orient="vert" idx="1"/>
          </p:nvPr>
        </p:nvSpPr>
        <p:spPr>
          <a:xfrm>
            <a:off x="827088" y="0"/>
            <a:ext cx="6275387" cy="63817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fld id="{B6C27AE8-31FA-4543-9CEE-98A26B6AB20F}" type="datetimeFigureOut">
              <a:rPr lang="zh-CN" altLang="en-US" smtClean="0"/>
              <a:pPr/>
              <a:t>2012/4/16</a:t>
            </a:fld>
            <a:endParaRPr lang="zh-CN" altLang="en-US"/>
          </a:p>
        </p:txBody>
      </p:sp>
      <p:sp>
        <p:nvSpPr>
          <p:cNvPr id="5" name="Rectangle 5"/>
          <p:cNvSpPr>
            <a:spLocks noGrp="1" noChangeArrowheads="1"/>
          </p:cNvSpPr>
          <p:nvPr>
            <p:ph type="ftr" sz="quarter" idx="11"/>
          </p:nvPr>
        </p:nvSpPr>
        <p:spPr>
          <a:ln/>
        </p:spPr>
        <p:txBody>
          <a:bodyPr/>
          <a:lstStyle>
            <a:lvl1pPr>
              <a:defRPr/>
            </a:lvl1pPr>
          </a:lstStyle>
          <a:p>
            <a:endParaRPr lang="zh-CN" altLang="en-US"/>
          </a:p>
        </p:txBody>
      </p:sp>
      <p:sp>
        <p:nvSpPr>
          <p:cNvPr id="6" name="Rectangle 6"/>
          <p:cNvSpPr>
            <a:spLocks noGrp="1" noChangeArrowheads="1"/>
          </p:cNvSpPr>
          <p:nvPr>
            <p:ph type="sldNum" sz="quarter" idx="12"/>
          </p:nvPr>
        </p:nvSpPr>
        <p:spPr>
          <a:ln/>
        </p:spPr>
        <p:txBody>
          <a:bodyPr/>
          <a:lstStyle>
            <a:lvl1pPr>
              <a:defRPr/>
            </a:lvl1pPr>
          </a:lstStyle>
          <a:p>
            <a:fld id="{4AE08CCC-BFC9-4B0B-B1DA-04CDC66CB2EE}" type="slidenum">
              <a:rPr lang="zh-CN" altLang="en-US" smtClean="0"/>
              <a:pPr/>
              <a:t>‹#›</a:t>
            </a:fld>
            <a:endParaRPr lang="zh-CN" altLang="en-US"/>
          </a:p>
        </p:txBody>
      </p:sp>
    </p:spTree>
    <p:extLst>
      <p:ext uri="{BB962C8B-B14F-4D97-AF65-F5344CB8AC3E}">
        <p14:creationId xmlns:p14="http://schemas.microsoft.com/office/powerpoint/2010/main" val="2033186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900113" y="116557"/>
            <a:ext cx="8496300" cy="792163"/>
          </a:xfrm>
        </p:spPr>
        <p:txBody>
          <a:bodyPr/>
          <a:lstStyle>
            <a:lvl1pPr>
              <a:defRPr sz="3600"/>
            </a:lvl1pPr>
          </a:lstStyle>
          <a:p>
            <a:r>
              <a:rPr lang="zh-CN" altLang="en-US" smtClean="0"/>
              <a:t>单击此处编辑母版标题样式</a:t>
            </a:r>
            <a:endParaRPr lang="zh-CN" altLang="en-US"/>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fld id="{B6C27AE8-31FA-4543-9CEE-98A26B6AB20F}" type="datetimeFigureOut">
              <a:rPr lang="zh-CN" altLang="en-US" smtClean="0"/>
              <a:pPr/>
              <a:t>2012/4/16</a:t>
            </a:fld>
            <a:endParaRPr lang="zh-CN" altLang="en-US"/>
          </a:p>
        </p:txBody>
      </p:sp>
      <p:sp>
        <p:nvSpPr>
          <p:cNvPr id="5" name="Rectangle 5"/>
          <p:cNvSpPr>
            <a:spLocks noGrp="1" noChangeArrowheads="1"/>
          </p:cNvSpPr>
          <p:nvPr>
            <p:ph type="ftr" sz="quarter" idx="11"/>
          </p:nvPr>
        </p:nvSpPr>
        <p:spPr>
          <a:ln/>
        </p:spPr>
        <p:txBody>
          <a:bodyPr/>
          <a:lstStyle>
            <a:lvl1pPr>
              <a:defRPr/>
            </a:lvl1pPr>
          </a:lstStyle>
          <a:p>
            <a:endParaRPr lang="zh-CN" altLang="en-US"/>
          </a:p>
        </p:txBody>
      </p:sp>
      <p:sp>
        <p:nvSpPr>
          <p:cNvPr id="6" name="Rectangle 6"/>
          <p:cNvSpPr>
            <a:spLocks noGrp="1" noChangeArrowheads="1"/>
          </p:cNvSpPr>
          <p:nvPr>
            <p:ph type="sldNum" sz="quarter" idx="12"/>
          </p:nvPr>
        </p:nvSpPr>
        <p:spPr>
          <a:ln/>
        </p:spPr>
        <p:txBody>
          <a:bodyPr/>
          <a:lstStyle>
            <a:lvl1pPr>
              <a:defRPr/>
            </a:lvl1pPr>
          </a:lstStyle>
          <a:p>
            <a:fld id="{4AE08CCC-BFC9-4B0B-B1DA-04CDC66CB2EE}" type="slidenum">
              <a:rPr lang="zh-CN" altLang="en-US" smtClean="0"/>
              <a:pPr/>
              <a:t>‹#›</a:t>
            </a:fld>
            <a:endParaRPr lang="zh-CN" altLang="en-US"/>
          </a:p>
        </p:txBody>
      </p:sp>
    </p:spTree>
    <p:extLst>
      <p:ext uri="{BB962C8B-B14F-4D97-AF65-F5344CB8AC3E}">
        <p14:creationId xmlns:p14="http://schemas.microsoft.com/office/powerpoint/2010/main" val="369810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fld id="{B6C27AE8-31FA-4543-9CEE-98A26B6AB20F}" type="datetimeFigureOut">
              <a:rPr lang="zh-CN" altLang="en-US" smtClean="0"/>
              <a:pPr/>
              <a:t>2012/4/16</a:t>
            </a:fld>
            <a:endParaRPr lang="zh-CN" altLang="en-US"/>
          </a:p>
        </p:txBody>
      </p:sp>
      <p:sp>
        <p:nvSpPr>
          <p:cNvPr id="5" name="Rectangle 5"/>
          <p:cNvSpPr>
            <a:spLocks noGrp="1" noChangeArrowheads="1"/>
          </p:cNvSpPr>
          <p:nvPr>
            <p:ph type="ftr" sz="quarter" idx="11"/>
          </p:nvPr>
        </p:nvSpPr>
        <p:spPr>
          <a:ln/>
        </p:spPr>
        <p:txBody>
          <a:bodyPr/>
          <a:lstStyle>
            <a:lvl1pPr>
              <a:defRPr/>
            </a:lvl1pPr>
          </a:lstStyle>
          <a:p>
            <a:endParaRPr lang="zh-CN" altLang="en-US"/>
          </a:p>
        </p:txBody>
      </p:sp>
      <p:sp>
        <p:nvSpPr>
          <p:cNvPr id="6" name="Rectangle 6"/>
          <p:cNvSpPr>
            <a:spLocks noGrp="1" noChangeArrowheads="1"/>
          </p:cNvSpPr>
          <p:nvPr>
            <p:ph type="sldNum" sz="quarter" idx="12"/>
          </p:nvPr>
        </p:nvSpPr>
        <p:spPr>
          <a:ln/>
        </p:spPr>
        <p:txBody>
          <a:bodyPr/>
          <a:lstStyle>
            <a:lvl1pPr>
              <a:defRPr/>
            </a:lvl1pPr>
          </a:lstStyle>
          <a:p>
            <a:fld id="{4AE08CCC-BFC9-4B0B-B1DA-04CDC66CB2EE}" type="slidenum">
              <a:rPr lang="zh-CN" altLang="en-US" smtClean="0"/>
              <a:pPr/>
              <a:t>‹#›</a:t>
            </a:fld>
            <a:endParaRPr lang="zh-CN" altLang="en-US"/>
          </a:p>
        </p:txBody>
      </p:sp>
    </p:spTree>
    <p:extLst>
      <p:ext uri="{BB962C8B-B14F-4D97-AF65-F5344CB8AC3E}">
        <p14:creationId xmlns:p14="http://schemas.microsoft.com/office/powerpoint/2010/main" val="1316949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900113" y="116557"/>
            <a:ext cx="8496300" cy="792163"/>
          </a:xfrm>
        </p:spPr>
        <p:txBody>
          <a:bodyPr/>
          <a:lstStyle>
            <a:lvl1pPr>
              <a:defRPr sz="3600"/>
            </a:lvl1pPr>
          </a:lstStyle>
          <a:p>
            <a:r>
              <a:rPr lang="zh-CN" altLang="en-US" smtClean="0"/>
              <a:t>单击此处编辑母版标题样式</a:t>
            </a:r>
            <a:endParaRPr lang="zh-CN" altLang="en-US"/>
          </a:p>
        </p:txBody>
      </p:sp>
      <p:sp>
        <p:nvSpPr>
          <p:cNvPr id="3" name="Content Placeholder 2"/>
          <p:cNvSpPr>
            <a:spLocks noGrp="1"/>
          </p:cNvSpPr>
          <p:nvPr>
            <p:ph sz="half" idx="1"/>
          </p:nvPr>
        </p:nvSpPr>
        <p:spPr>
          <a:xfrm>
            <a:off x="827088" y="1125538"/>
            <a:ext cx="3884612" cy="52562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Content Placeholder 3"/>
          <p:cNvSpPr>
            <a:spLocks noGrp="1"/>
          </p:cNvSpPr>
          <p:nvPr>
            <p:ph sz="half" idx="2"/>
          </p:nvPr>
        </p:nvSpPr>
        <p:spPr>
          <a:xfrm>
            <a:off x="4864100" y="1125538"/>
            <a:ext cx="3884613" cy="52562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fld id="{B6C27AE8-31FA-4543-9CEE-98A26B6AB20F}" type="datetimeFigureOut">
              <a:rPr lang="zh-CN" altLang="en-US" smtClean="0"/>
              <a:pPr/>
              <a:t>2012/4/16</a:t>
            </a:fld>
            <a:endParaRPr lang="zh-CN" altLang="en-US"/>
          </a:p>
        </p:txBody>
      </p:sp>
      <p:sp>
        <p:nvSpPr>
          <p:cNvPr id="6" name="Rectangle 5"/>
          <p:cNvSpPr>
            <a:spLocks noGrp="1" noChangeArrowheads="1"/>
          </p:cNvSpPr>
          <p:nvPr>
            <p:ph type="ftr" sz="quarter" idx="11"/>
          </p:nvPr>
        </p:nvSpPr>
        <p:spPr>
          <a:ln/>
        </p:spPr>
        <p:txBody>
          <a:bodyPr/>
          <a:lstStyle>
            <a:lvl1pPr>
              <a:defRPr/>
            </a:lvl1pPr>
          </a:lstStyle>
          <a:p>
            <a:endParaRPr lang="zh-CN" altLang="en-US"/>
          </a:p>
        </p:txBody>
      </p:sp>
      <p:sp>
        <p:nvSpPr>
          <p:cNvPr id="7" name="Rectangle 6"/>
          <p:cNvSpPr>
            <a:spLocks noGrp="1" noChangeArrowheads="1"/>
          </p:cNvSpPr>
          <p:nvPr>
            <p:ph type="sldNum" sz="quarter" idx="12"/>
          </p:nvPr>
        </p:nvSpPr>
        <p:spPr>
          <a:ln/>
        </p:spPr>
        <p:txBody>
          <a:bodyPr/>
          <a:lstStyle>
            <a:lvl1pPr>
              <a:defRPr/>
            </a:lvl1pPr>
          </a:lstStyle>
          <a:p>
            <a:fld id="{4AE08CCC-BFC9-4B0B-B1DA-04CDC66CB2EE}" type="slidenum">
              <a:rPr lang="zh-CN" altLang="en-US" smtClean="0"/>
              <a:pPr/>
              <a:t>‹#›</a:t>
            </a:fld>
            <a:endParaRPr lang="zh-CN" altLang="en-US"/>
          </a:p>
        </p:txBody>
      </p:sp>
    </p:spTree>
    <p:extLst>
      <p:ext uri="{BB962C8B-B14F-4D97-AF65-F5344CB8AC3E}">
        <p14:creationId xmlns:p14="http://schemas.microsoft.com/office/powerpoint/2010/main" val="3540952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99592" y="-99392"/>
            <a:ext cx="8229600" cy="1143000"/>
          </a:xfrm>
        </p:spPr>
        <p:txBody>
          <a:bodyPr/>
          <a:lstStyle>
            <a:lvl1pPr>
              <a:defRPr sz="3600"/>
            </a:lvl1pPr>
          </a:lstStyle>
          <a:p>
            <a:r>
              <a:rPr lang="zh-CN" altLang="en-US" smtClean="0"/>
              <a:t>单击此处编辑母版标题样式</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fld id="{B6C27AE8-31FA-4543-9CEE-98A26B6AB20F}" type="datetimeFigureOut">
              <a:rPr lang="zh-CN" altLang="en-US" smtClean="0"/>
              <a:pPr/>
              <a:t>2012/4/16</a:t>
            </a:fld>
            <a:endParaRPr lang="zh-CN" altLang="en-US"/>
          </a:p>
        </p:txBody>
      </p:sp>
      <p:sp>
        <p:nvSpPr>
          <p:cNvPr id="8" name="Rectangle 5"/>
          <p:cNvSpPr>
            <a:spLocks noGrp="1" noChangeArrowheads="1"/>
          </p:cNvSpPr>
          <p:nvPr>
            <p:ph type="ftr" sz="quarter" idx="11"/>
          </p:nvPr>
        </p:nvSpPr>
        <p:spPr>
          <a:ln/>
        </p:spPr>
        <p:txBody>
          <a:bodyPr/>
          <a:lstStyle>
            <a:lvl1pPr>
              <a:defRPr/>
            </a:lvl1pPr>
          </a:lstStyle>
          <a:p>
            <a:endParaRPr lang="zh-CN" altLang="en-US"/>
          </a:p>
        </p:txBody>
      </p:sp>
      <p:sp>
        <p:nvSpPr>
          <p:cNvPr id="9" name="Rectangle 6"/>
          <p:cNvSpPr>
            <a:spLocks noGrp="1" noChangeArrowheads="1"/>
          </p:cNvSpPr>
          <p:nvPr>
            <p:ph type="sldNum" sz="quarter" idx="12"/>
          </p:nvPr>
        </p:nvSpPr>
        <p:spPr>
          <a:ln/>
        </p:spPr>
        <p:txBody>
          <a:bodyPr/>
          <a:lstStyle>
            <a:lvl1pPr>
              <a:defRPr/>
            </a:lvl1pPr>
          </a:lstStyle>
          <a:p>
            <a:fld id="{4AE08CCC-BFC9-4B0B-B1DA-04CDC66CB2EE}" type="slidenum">
              <a:rPr lang="zh-CN" altLang="en-US" smtClean="0"/>
              <a:pPr/>
              <a:t>‹#›</a:t>
            </a:fld>
            <a:endParaRPr lang="zh-CN" altLang="en-US"/>
          </a:p>
        </p:txBody>
      </p:sp>
    </p:spTree>
    <p:extLst>
      <p:ext uri="{BB962C8B-B14F-4D97-AF65-F5344CB8AC3E}">
        <p14:creationId xmlns:p14="http://schemas.microsoft.com/office/powerpoint/2010/main" val="1902310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900113" y="116557"/>
            <a:ext cx="8496300" cy="792163"/>
          </a:xfrm>
        </p:spPr>
        <p:txBody>
          <a:bodyPr/>
          <a:lstStyle>
            <a:lvl1pPr>
              <a:defRPr sz="3600"/>
            </a:lvl1p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fld id="{B6C27AE8-31FA-4543-9CEE-98A26B6AB20F}" type="datetimeFigureOut">
              <a:rPr lang="zh-CN" altLang="en-US" smtClean="0"/>
              <a:pPr/>
              <a:t>2012/4/16</a:t>
            </a:fld>
            <a:endParaRPr lang="zh-CN" altLang="en-US"/>
          </a:p>
        </p:txBody>
      </p:sp>
      <p:sp>
        <p:nvSpPr>
          <p:cNvPr id="4" name="Rectangle 5"/>
          <p:cNvSpPr>
            <a:spLocks noGrp="1" noChangeArrowheads="1"/>
          </p:cNvSpPr>
          <p:nvPr>
            <p:ph type="ftr" sz="quarter" idx="11"/>
          </p:nvPr>
        </p:nvSpPr>
        <p:spPr>
          <a:ln/>
        </p:spPr>
        <p:txBody>
          <a:bodyPr/>
          <a:lstStyle>
            <a:lvl1pPr>
              <a:defRPr/>
            </a:lvl1pPr>
          </a:lstStyle>
          <a:p>
            <a:endParaRPr lang="zh-CN" altLang="en-US"/>
          </a:p>
        </p:txBody>
      </p:sp>
      <p:sp>
        <p:nvSpPr>
          <p:cNvPr id="5" name="Rectangle 6"/>
          <p:cNvSpPr>
            <a:spLocks noGrp="1" noChangeArrowheads="1"/>
          </p:cNvSpPr>
          <p:nvPr>
            <p:ph type="sldNum" sz="quarter" idx="12"/>
          </p:nvPr>
        </p:nvSpPr>
        <p:spPr>
          <a:ln/>
        </p:spPr>
        <p:txBody>
          <a:bodyPr/>
          <a:lstStyle>
            <a:lvl1pPr>
              <a:defRPr/>
            </a:lvl1pPr>
          </a:lstStyle>
          <a:p>
            <a:fld id="{4AE08CCC-BFC9-4B0B-B1DA-04CDC66CB2EE}" type="slidenum">
              <a:rPr lang="zh-CN" altLang="en-US" smtClean="0"/>
              <a:pPr/>
              <a:t>‹#›</a:t>
            </a:fld>
            <a:endParaRPr lang="zh-CN" altLang="en-US"/>
          </a:p>
        </p:txBody>
      </p:sp>
    </p:spTree>
    <p:extLst>
      <p:ext uri="{BB962C8B-B14F-4D97-AF65-F5344CB8AC3E}">
        <p14:creationId xmlns:p14="http://schemas.microsoft.com/office/powerpoint/2010/main" val="1823281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B6C27AE8-31FA-4543-9CEE-98A26B6AB20F}" type="datetimeFigureOut">
              <a:rPr lang="zh-CN" altLang="en-US" smtClean="0"/>
              <a:pPr/>
              <a:t>2012/4/16</a:t>
            </a:fld>
            <a:endParaRPr lang="zh-CN" altLang="en-US"/>
          </a:p>
        </p:txBody>
      </p:sp>
      <p:sp>
        <p:nvSpPr>
          <p:cNvPr id="3" name="Rectangle 5"/>
          <p:cNvSpPr>
            <a:spLocks noGrp="1" noChangeArrowheads="1"/>
          </p:cNvSpPr>
          <p:nvPr>
            <p:ph type="ftr" sz="quarter" idx="11"/>
          </p:nvPr>
        </p:nvSpPr>
        <p:spPr>
          <a:ln/>
        </p:spPr>
        <p:txBody>
          <a:bodyPr/>
          <a:lstStyle>
            <a:lvl1pPr>
              <a:defRPr/>
            </a:lvl1pPr>
          </a:lstStyle>
          <a:p>
            <a:endParaRPr lang="zh-CN" altLang="en-US"/>
          </a:p>
        </p:txBody>
      </p:sp>
      <p:sp>
        <p:nvSpPr>
          <p:cNvPr id="4" name="Rectangle 6"/>
          <p:cNvSpPr>
            <a:spLocks noGrp="1" noChangeArrowheads="1"/>
          </p:cNvSpPr>
          <p:nvPr>
            <p:ph type="sldNum" sz="quarter" idx="12"/>
          </p:nvPr>
        </p:nvSpPr>
        <p:spPr>
          <a:ln/>
        </p:spPr>
        <p:txBody>
          <a:bodyPr/>
          <a:lstStyle>
            <a:lvl1pPr>
              <a:defRPr/>
            </a:lvl1pPr>
          </a:lstStyle>
          <a:p>
            <a:fld id="{4AE08CCC-BFC9-4B0B-B1DA-04CDC66CB2EE}" type="slidenum">
              <a:rPr lang="zh-CN" altLang="en-US" smtClean="0"/>
              <a:pPr/>
              <a:t>‹#›</a:t>
            </a:fld>
            <a:endParaRPr lang="zh-CN" altLang="en-US"/>
          </a:p>
        </p:txBody>
      </p:sp>
    </p:spTree>
    <p:extLst>
      <p:ext uri="{BB962C8B-B14F-4D97-AF65-F5344CB8AC3E}">
        <p14:creationId xmlns:p14="http://schemas.microsoft.com/office/powerpoint/2010/main" val="2148238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538758"/>
            <a:ext cx="3008313" cy="1162050"/>
          </a:xfrm>
        </p:spPr>
        <p:txBody>
          <a:bodyPr anchor="b"/>
          <a:lstStyle>
            <a:lvl1pPr algn="l">
              <a:defRPr sz="2000" b="1"/>
            </a:lvl1pPr>
          </a:lstStyle>
          <a:p>
            <a:r>
              <a:rPr lang="zh-CN" altLang="en-US" smtClean="0"/>
              <a:t>单击此处编辑母版标题样式</a:t>
            </a:r>
            <a:endParaRPr lang="zh-CN" alt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Text Placeholder 3"/>
          <p:cNvSpPr>
            <a:spLocks noGrp="1"/>
          </p:cNvSpPr>
          <p:nvPr>
            <p:ph type="body" sz="half" idx="2"/>
          </p:nvPr>
        </p:nvSpPr>
        <p:spPr>
          <a:xfrm>
            <a:off x="457200" y="1700808"/>
            <a:ext cx="3008313" cy="442535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fld id="{B6C27AE8-31FA-4543-9CEE-98A26B6AB20F}" type="datetimeFigureOut">
              <a:rPr lang="zh-CN" altLang="en-US" smtClean="0"/>
              <a:pPr/>
              <a:t>2012/4/16</a:t>
            </a:fld>
            <a:endParaRPr lang="zh-CN" altLang="en-US"/>
          </a:p>
        </p:txBody>
      </p:sp>
      <p:sp>
        <p:nvSpPr>
          <p:cNvPr id="6" name="Rectangle 5"/>
          <p:cNvSpPr>
            <a:spLocks noGrp="1" noChangeArrowheads="1"/>
          </p:cNvSpPr>
          <p:nvPr>
            <p:ph type="ftr" sz="quarter" idx="11"/>
          </p:nvPr>
        </p:nvSpPr>
        <p:spPr>
          <a:ln/>
        </p:spPr>
        <p:txBody>
          <a:bodyPr/>
          <a:lstStyle>
            <a:lvl1pPr>
              <a:defRPr/>
            </a:lvl1pPr>
          </a:lstStyle>
          <a:p>
            <a:endParaRPr lang="zh-CN" altLang="en-US"/>
          </a:p>
        </p:txBody>
      </p:sp>
      <p:sp>
        <p:nvSpPr>
          <p:cNvPr id="7" name="Rectangle 6"/>
          <p:cNvSpPr>
            <a:spLocks noGrp="1" noChangeArrowheads="1"/>
          </p:cNvSpPr>
          <p:nvPr>
            <p:ph type="sldNum" sz="quarter" idx="12"/>
          </p:nvPr>
        </p:nvSpPr>
        <p:spPr>
          <a:ln/>
        </p:spPr>
        <p:txBody>
          <a:bodyPr/>
          <a:lstStyle>
            <a:lvl1pPr>
              <a:defRPr/>
            </a:lvl1pPr>
          </a:lstStyle>
          <a:p>
            <a:fld id="{4AE08CCC-BFC9-4B0B-B1DA-04CDC66CB2EE}" type="slidenum">
              <a:rPr lang="zh-CN" altLang="en-US" smtClean="0"/>
              <a:pPr/>
              <a:t>‹#›</a:t>
            </a:fld>
            <a:endParaRPr lang="zh-CN" altLang="en-US"/>
          </a:p>
        </p:txBody>
      </p:sp>
    </p:spTree>
    <p:extLst>
      <p:ext uri="{BB962C8B-B14F-4D97-AF65-F5344CB8AC3E}">
        <p14:creationId xmlns:p14="http://schemas.microsoft.com/office/powerpoint/2010/main" val="3993914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Picture Placeholder 2"/>
          <p:cNvSpPr>
            <a:spLocks noGrp="1"/>
          </p:cNvSpPr>
          <p:nvPr>
            <p:ph type="pic" idx="1"/>
          </p:nvPr>
        </p:nvSpPr>
        <p:spPr>
          <a:xfrm>
            <a:off x="1792288" y="908720"/>
            <a:ext cx="5486400" cy="38188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fld id="{B6C27AE8-31FA-4543-9CEE-98A26B6AB20F}" type="datetimeFigureOut">
              <a:rPr lang="zh-CN" altLang="en-US" smtClean="0"/>
              <a:pPr/>
              <a:t>2012/4/16</a:t>
            </a:fld>
            <a:endParaRPr lang="zh-CN" altLang="en-US"/>
          </a:p>
        </p:txBody>
      </p:sp>
      <p:sp>
        <p:nvSpPr>
          <p:cNvPr id="6" name="Rectangle 5"/>
          <p:cNvSpPr>
            <a:spLocks noGrp="1" noChangeArrowheads="1"/>
          </p:cNvSpPr>
          <p:nvPr>
            <p:ph type="ftr" sz="quarter" idx="11"/>
          </p:nvPr>
        </p:nvSpPr>
        <p:spPr>
          <a:ln/>
        </p:spPr>
        <p:txBody>
          <a:bodyPr/>
          <a:lstStyle>
            <a:lvl1pPr>
              <a:defRPr/>
            </a:lvl1pPr>
          </a:lstStyle>
          <a:p>
            <a:endParaRPr lang="zh-CN" altLang="en-US"/>
          </a:p>
        </p:txBody>
      </p:sp>
      <p:sp>
        <p:nvSpPr>
          <p:cNvPr id="7" name="Rectangle 6"/>
          <p:cNvSpPr>
            <a:spLocks noGrp="1" noChangeArrowheads="1"/>
          </p:cNvSpPr>
          <p:nvPr>
            <p:ph type="sldNum" sz="quarter" idx="12"/>
          </p:nvPr>
        </p:nvSpPr>
        <p:spPr>
          <a:ln/>
        </p:spPr>
        <p:txBody>
          <a:bodyPr/>
          <a:lstStyle>
            <a:lvl1pPr>
              <a:defRPr/>
            </a:lvl1pPr>
          </a:lstStyle>
          <a:p>
            <a:fld id="{4AE08CCC-BFC9-4B0B-B1DA-04CDC66CB2EE}" type="slidenum">
              <a:rPr lang="zh-CN" altLang="en-US" smtClean="0"/>
              <a:pPr/>
              <a:t>‹#›</a:t>
            </a:fld>
            <a:endParaRPr lang="zh-CN" altLang="en-US"/>
          </a:p>
        </p:txBody>
      </p:sp>
    </p:spTree>
    <p:extLst>
      <p:ext uri="{BB962C8B-B14F-4D97-AF65-F5344CB8AC3E}">
        <p14:creationId xmlns:p14="http://schemas.microsoft.com/office/powerpoint/2010/main" val="2086201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8" descr="tsinghua-ppt-template-bg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900113" y="-100013"/>
            <a:ext cx="84963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en-US" altLang="zh-CN" smtClean="0"/>
          </a:p>
        </p:txBody>
      </p:sp>
      <p:sp>
        <p:nvSpPr>
          <p:cNvPr id="1028" name="Rectangle 3"/>
          <p:cNvSpPr>
            <a:spLocks noGrp="1" noChangeArrowheads="1"/>
          </p:cNvSpPr>
          <p:nvPr>
            <p:ph type="body" idx="1"/>
          </p:nvPr>
        </p:nvSpPr>
        <p:spPr bwMode="auto">
          <a:xfrm>
            <a:off x="827088" y="1125538"/>
            <a:ext cx="7921625" cy="525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smtClean="0"/>
          </a:p>
        </p:txBody>
      </p:sp>
      <p:sp>
        <p:nvSpPr>
          <p:cNvPr id="2" name="Rectangle 4"/>
          <p:cNvSpPr>
            <a:spLocks noGrp="1" noChangeArrowheads="1"/>
          </p:cNvSpPr>
          <p:nvPr>
            <p:ph type="dt" sz="half" idx="2"/>
          </p:nvPr>
        </p:nvSpPr>
        <p:spPr bwMode="auto">
          <a:xfrm>
            <a:off x="0" y="6538913"/>
            <a:ext cx="1727200" cy="3190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fontAlgn="auto">
              <a:spcBef>
                <a:spcPts val="0"/>
              </a:spcBef>
              <a:spcAft>
                <a:spcPts val="0"/>
              </a:spcAft>
              <a:defRPr sz="1400">
                <a:latin typeface="+mn-lt"/>
                <a:ea typeface="+mn-ea"/>
              </a:defRPr>
            </a:lvl1pPr>
          </a:lstStyle>
          <a:p>
            <a:fld id="{B6C27AE8-31FA-4543-9CEE-98A26B6AB20F}" type="datetimeFigureOut">
              <a:rPr lang="zh-CN" altLang="en-US" smtClean="0"/>
              <a:pPr/>
              <a:t>2012/4/16</a:t>
            </a:fld>
            <a:endParaRPr lang="zh-CN" altLang="en-US"/>
          </a:p>
        </p:txBody>
      </p:sp>
      <p:sp>
        <p:nvSpPr>
          <p:cNvPr id="1029" name="Rectangle 5"/>
          <p:cNvSpPr>
            <a:spLocks noGrp="1" noChangeArrowheads="1"/>
          </p:cNvSpPr>
          <p:nvPr>
            <p:ph type="ftr" sz="quarter" idx="3"/>
          </p:nvPr>
        </p:nvSpPr>
        <p:spPr bwMode="auto">
          <a:xfrm>
            <a:off x="1785938" y="6526213"/>
            <a:ext cx="1800225" cy="3317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fontAlgn="auto">
              <a:spcBef>
                <a:spcPts val="0"/>
              </a:spcBef>
              <a:spcAft>
                <a:spcPts val="0"/>
              </a:spcAft>
              <a:defRPr sz="1400">
                <a:latin typeface="+mn-lt"/>
                <a:ea typeface="+mn-ea"/>
              </a:defRPr>
            </a:lvl1pPr>
          </a:lstStyle>
          <a:p>
            <a:endParaRPr lang="zh-CN" altLang="en-US"/>
          </a:p>
        </p:txBody>
      </p:sp>
      <p:sp>
        <p:nvSpPr>
          <p:cNvPr id="1030" name="Rectangle 6"/>
          <p:cNvSpPr>
            <a:spLocks noGrp="1" noChangeArrowheads="1"/>
          </p:cNvSpPr>
          <p:nvPr>
            <p:ph type="sldNum" sz="quarter" idx="4"/>
          </p:nvPr>
        </p:nvSpPr>
        <p:spPr bwMode="auto">
          <a:xfrm>
            <a:off x="3857625" y="6518275"/>
            <a:ext cx="1476375"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fontAlgn="auto">
              <a:spcBef>
                <a:spcPts val="0"/>
              </a:spcBef>
              <a:spcAft>
                <a:spcPts val="0"/>
              </a:spcAft>
              <a:defRPr sz="1400">
                <a:latin typeface="+mn-lt"/>
                <a:ea typeface="+mn-ea"/>
              </a:defRPr>
            </a:lvl1pPr>
          </a:lstStyle>
          <a:p>
            <a:fld id="{4AE08CCC-BFC9-4B0B-B1DA-04CDC66CB2EE}"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rtl="0" eaLnBrk="1" fontAlgn="base" hangingPunct="1">
        <a:spcBef>
          <a:spcPct val="0"/>
        </a:spcBef>
        <a:spcAft>
          <a:spcPct val="0"/>
        </a:spcAft>
        <a:defRPr sz="3200">
          <a:solidFill>
            <a:schemeClr val="tx2"/>
          </a:solidFill>
          <a:latin typeface="+mj-lt"/>
          <a:ea typeface="+mj-ea"/>
          <a:cs typeface="+mj-cs"/>
        </a:defRPr>
      </a:lvl1pPr>
      <a:lvl2pPr algn="l" rtl="0" eaLnBrk="1" fontAlgn="base" hangingPunct="1">
        <a:spcBef>
          <a:spcPct val="0"/>
        </a:spcBef>
        <a:spcAft>
          <a:spcPct val="0"/>
        </a:spcAft>
        <a:defRPr sz="3200">
          <a:solidFill>
            <a:schemeClr val="tx2"/>
          </a:solidFill>
          <a:latin typeface="Arial" pitchFamily="34" charset="0"/>
          <a:ea typeface="宋体" pitchFamily="2" charset="-122"/>
        </a:defRPr>
      </a:lvl2pPr>
      <a:lvl3pPr algn="l" rtl="0" eaLnBrk="1" fontAlgn="base" hangingPunct="1">
        <a:spcBef>
          <a:spcPct val="0"/>
        </a:spcBef>
        <a:spcAft>
          <a:spcPct val="0"/>
        </a:spcAft>
        <a:defRPr sz="3200">
          <a:solidFill>
            <a:schemeClr val="tx2"/>
          </a:solidFill>
          <a:latin typeface="Arial" pitchFamily="34" charset="0"/>
          <a:ea typeface="宋体" pitchFamily="2" charset="-122"/>
        </a:defRPr>
      </a:lvl3pPr>
      <a:lvl4pPr algn="l" rtl="0" eaLnBrk="1" fontAlgn="base" hangingPunct="1">
        <a:spcBef>
          <a:spcPct val="0"/>
        </a:spcBef>
        <a:spcAft>
          <a:spcPct val="0"/>
        </a:spcAft>
        <a:defRPr sz="3200">
          <a:solidFill>
            <a:schemeClr val="tx2"/>
          </a:solidFill>
          <a:latin typeface="Arial" pitchFamily="34" charset="0"/>
          <a:ea typeface="宋体" pitchFamily="2" charset="-122"/>
        </a:defRPr>
      </a:lvl4pPr>
      <a:lvl5pPr algn="l" rtl="0" eaLnBrk="1" fontAlgn="base" hangingPunct="1">
        <a:spcBef>
          <a:spcPct val="0"/>
        </a:spcBef>
        <a:spcAft>
          <a:spcPct val="0"/>
        </a:spcAft>
        <a:defRPr sz="3200">
          <a:solidFill>
            <a:schemeClr val="tx2"/>
          </a:solidFill>
          <a:latin typeface="Arial" pitchFamily="34" charset="0"/>
          <a:ea typeface="宋体" pitchFamily="2" charset="-122"/>
        </a:defRPr>
      </a:lvl5pPr>
      <a:lvl6pPr marL="457200" algn="l" rtl="0" eaLnBrk="1" fontAlgn="base" hangingPunct="1">
        <a:spcBef>
          <a:spcPct val="0"/>
        </a:spcBef>
        <a:spcAft>
          <a:spcPct val="0"/>
        </a:spcAft>
        <a:defRPr sz="3200">
          <a:solidFill>
            <a:schemeClr val="tx2"/>
          </a:solidFill>
          <a:latin typeface="Arial" pitchFamily="34" charset="0"/>
          <a:ea typeface="宋体" pitchFamily="2" charset="-122"/>
        </a:defRPr>
      </a:lvl6pPr>
      <a:lvl7pPr marL="914400" algn="l" rtl="0" eaLnBrk="1" fontAlgn="base" hangingPunct="1">
        <a:spcBef>
          <a:spcPct val="0"/>
        </a:spcBef>
        <a:spcAft>
          <a:spcPct val="0"/>
        </a:spcAft>
        <a:defRPr sz="3200">
          <a:solidFill>
            <a:schemeClr val="tx2"/>
          </a:solidFill>
          <a:latin typeface="Arial" pitchFamily="34" charset="0"/>
          <a:ea typeface="宋体" pitchFamily="2" charset="-122"/>
        </a:defRPr>
      </a:lvl7pPr>
      <a:lvl8pPr marL="1371600" algn="l" rtl="0" eaLnBrk="1" fontAlgn="base" hangingPunct="1">
        <a:spcBef>
          <a:spcPct val="0"/>
        </a:spcBef>
        <a:spcAft>
          <a:spcPct val="0"/>
        </a:spcAft>
        <a:defRPr sz="3200">
          <a:solidFill>
            <a:schemeClr val="tx2"/>
          </a:solidFill>
          <a:latin typeface="Arial" pitchFamily="34" charset="0"/>
          <a:ea typeface="宋体" pitchFamily="2" charset="-122"/>
        </a:defRPr>
      </a:lvl8pPr>
      <a:lvl9pPr marL="1828800" algn="l" rtl="0" eaLnBrk="1" fontAlgn="base" hangingPunct="1">
        <a:spcBef>
          <a:spcPct val="0"/>
        </a:spcBef>
        <a:spcAft>
          <a:spcPct val="0"/>
        </a:spcAft>
        <a:defRPr sz="3200">
          <a:solidFill>
            <a:schemeClr val="tx2"/>
          </a:solidFill>
          <a:latin typeface="Arial" pitchFamily="34" charset="0"/>
          <a:ea typeface="宋体" pitchFamily="2" charset="-122"/>
        </a:defRPr>
      </a:lvl9pPr>
    </p:titleStyle>
    <p:bodyStyle>
      <a:lvl1pPr marL="342900" indent="-342900" algn="l" rtl="0" eaLnBrk="1" fontAlgn="base" hangingPunct="1">
        <a:lnSpc>
          <a:spcPct val="120000"/>
        </a:lnSpc>
        <a:spcBef>
          <a:spcPts val="600"/>
        </a:spcBef>
        <a:spcAft>
          <a:spcPct val="0"/>
        </a:spcAft>
        <a:buSzPct val="75000"/>
        <a:buFont typeface="Wingdings" pitchFamily="2" charset="2"/>
        <a:buBlip>
          <a:blip r:embed="rId14"/>
        </a:buBlip>
        <a:defRPr sz="2800">
          <a:solidFill>
            <a:schemeClr val="tx1"/>
          </a:solidFill>
          <a:latin typeface="+mn-lt"/>
          <a:ea typeface="+mn-ea"/>
          <a:cs typeface="+mn-cs"/>
        </a:defRPr>
      </a:lvl1pPr>
      <a:lvl2pPr marL="742950" indent="-285750" algn="l" rtl="0" eaLnBrk="1" fontAlgn="base" hangingPunct="1">
        <a:lnSpc>
          <a:spcPct val="120000"/>
        </a:lnSpc>
        <a:spcBef>
          <a:spcPts val="600"/>
        </a:spcBef>
        <a:spcAft>
          <a:spcPct val="0"/>
        </a:spcAft>
        <a:buSzPct val="75000"/>
        <a:buBlip>
          <a:blip r:embed="rId15"/>
        </a:buBlip>
        <a:defRPr sz="2400">
          <a:solidFill>
            <a:schemeClr val="tx1"/>
          </a:solidFill>
          <a:latin typeface="+mn-lt"/>
          <a:ea typeface="+mn-ea"/>
        </a:defRPr>
      </a:lvl2pPr>
      <a:lvl3pPr marL="1143000" indent="-228600" algn="l" rtl="0" eaLnBrk="1" fontAlgn="base" hangingPunct="1">
        <a:lnSpc>
          <a:spcPct val="120000"/>
        </a:lnSpc>
        <a:spcBef>
          <a:spcPts val="600"/>
        </a:spcBef>
        <a:spcAft>
          <a:spcPct val="0"/>
        </a:spcAft>
        <a:buSzPct val="75000"/>
        <a:buBlip>
          <a:blip r:embed="rId16"/>
        </a:buBlip>
        <a:defRPr sz="2000">
          <a:solidFill>
            <a:schemeClr val="tx1"/>
          </a:solidFill>
          <a:latin typeface="+mn-lt"/>
          <a:ea typeface="+mn-ea"/>
        </a:defRPr>
      </a:lvl3pPr>
      <a:lvl4pPr marL="1600200" indent="-228600" algn="l" rtl="0" eaLnBrk="1" fontAlgn="base" hangingPunct="1">
        <a:lnSpc>
          <a:spcPct val="120000"/>
        </a:lnSpc>
        <a:spcBef>
          <a:spcPts val="600"/>
        </a:spcBef>
        <a:spcAft>
          <a:spcPct val="0"/>
        </a:spcAft>
        <a:buSzPct val="75000"/>
        <a:buBlip>
          <a:blip r:embed="rId17"/>
        </a:buBlip>
        <a:defRPr sz="2000">
          <a:solidFill>
            <a:schemeClr val="tx1"/>
          </a:solidFill>
          <a:latin typeface="+mn-lt"/>
          <a:ea typeface="+mn-ea"/>
        </a:defRPr>
      </a:lvl4pPr>
      <a:lvl5pPr marL="2057400" indent="-228600" algn="l" rtl="0" eaLnBrk="1" fontAlgn="base" hangingPunct="1">
        <a:lnSpc>
          <a:spcPct val="120000"/>
        </a:lnSpc>
        <a:spcBef>
          <a:spcPts val="600"/>
        </a:spcBef>
        <a:spcAft>
          <a:spcPct val="0"/>
        </a:spcAft>
        <a:buSzPct val="75000"/>
        <a:buBlip>
          <a:blip r:embed="rId17"/>
        </a:buBlip>
        <a:defRPr sz="1600">
          <a:solidFill>
            <a:schemeClr val="tx1"/>
          </a:solidFill>
          <a:latin typeface="+mn-lt"/>
          <a:ea typeface="+mn-ea"/>
        </a:defRPr>
      </a:lvl5pPr>
      <a:lvl6pPr marL="2514600" indent="-228600" algn="l" rtl="0" eaLnBrk="1" fontAlgn="base" hangingPunct="1">
        <a:lnSpc>
          <a:spcPct val="125000"/>
        </a:lnSpc>
        <a:spcBef>
          <a:spcPct val="40000"/>
        </a:spcBef>
        <a:spcAft>
          <a:spcPct val="20000"/>
        </a:spcAft>
        <a:buSzPct val="75000"/>
        <a:buBlip>
          <a:blip r:embed="rId17"/>
        </a:buBlip>
        <a:defRPr sz="1600">
          <a:solidFill>
            <a:schemeClr val="tx1"/>
          </a:solidFill>
          <a:latin typeface="+mn-lt"/>
          <a:ea typeface="+mn-ea"/>
        </a:defRPr>
      </a:lvl6pPr>
      <a:lvl7pPr marL="2971800" indent="-228600" algn="l" rtl="0" eaLnBrk="1" fontAlgn="base" hangingPunct="1">
        <a:lnSpc>
          <a:spcPct val="125000"/>
        </a:lnSpc>
        <a:spcBef>
          <a:spcPct val="40000"/>
        </a:spcBef>
        <a:spcAft>
          <a:spcPct val="20000"/>
        </a:spcAft>
        <a:buSzPct val="75000"/>
        <a:buBlip>
          <a:blip r:embed="rId17"/>
        </a:buBlip>
        <a:defRPr sz="1600">
          <a:solidFill>
            <a:schemeClr val="tx1"/>
          </a:solidFill>
          <a:latin typeface="+mn-lt"/>
          <a:ea typeface="+mn-ea"/>
        </a:defRPr>
      </a:lvl7pPr>
      <a:lvl8pPr marL="3429000" indent="-228600" algn="l" rtl="0" eaLnBrk="1" fontAlgn="base" hangingPunct="1">
        <a:lnSpc>
          <a:spcPct val="125000"/>
        </a:lnSpc>
        <a:spcBef>
          <a:spcPct val="40000"/>
        </a:spcBef>
        <a:spcAft>
          <a:spcPct val="20000"/>
        </a:spcAft>
        <a:buSzPct val="75000"/>
        <a:buBlip>
          <a:blip r:embed="rId17"/>
        </a:buBlip>
        <a:defRPr sz="1600">
          <a:solidFill>
            <a:schemeClr val="tx1"/>
          </a:solidFill>
          <a:latin typeface="+mn-lt"/>
          <a:ea typeface="+mn-ea"/>
        </a:defRPr>
      </a:lvl8pPr>
      <a:lvl9pPr marL="3886200" indent="-228600" algn="l" rtl="0" eaLnBrk="1" fontAlgn="base" hangingPunct="1">
        <a:lnSpc>
          <a:spcPct val="125000"/>
        </a:lnSpc>
        <a:spcBef>
          <a:spcPct val="40000"/>
        </a:spcBef>
        <a:spcAft>
          <a:spcPct val="20000"/>
        </a:spcAft>
        <a:buSzPct val="75000"/>
        <a:buBlip>
          <a:blip r:embed="rId17"/>
        </a:buBlip>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18" Type="http://schemas.openxmlformats.org/officeDocument/2006/relationships/diagramData" Target="../diagrams/data6.xml"/><Relationship Id="rId3" Type="http://schemas.openxmlformats.org/officeDocument/2006/relationships/diagramData" Target="../diagrams/data3.xml"/><Relationship Id="rId21" Type="http://schemas.openxmlformats.org/officeDocument/2006/relationships/diagramColors" Target="../diagrams/colors6.xml"/><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 Type="http://schemas.openxmlformats.org/officeDocument/2006/relationships/notesSlide" Target="../notesSlides/notesSlide25.xml"/><Relationship Id="rId16" Type="http://schemas.openxmlformats.org/officeDocument/2006/relationships/diagramColors" Target="../diagrams/colors5.xml"/><Relationship Id="rId20" Type="http://schemas.openxmlformats.org/officeDocument/2006/relationships/diagramQuickStyle" Target="../diagrams/quickStyle6.xml"/><Relationship Id="rId1" Type="http://schemas.openxmlformats.org/officeDocument/2006/relationships/slideLayout" Target="../slideLayouts/slideLayout4.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10" Type="http://schemas.openxmlformats.org/officeDocument/2006/relationships/diagramQuickStyle" Target="../diagrams/quickStyle4.xml"/><Relationship Id="rId19" Type="http://schemas.openxmlformats.org/officeDocument/2006/relationships/diagramLayout" Target="../diagrams/layout6.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 Id="rId22" Type="http://schemas.microsoft.com/office/2007/relationships/diagramDrawing" Target="../diagrams/drawing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2.xml.rels><?xml version="1.0" encoding="UTF-8" standalone="yes"?>
<Relationships xmlns="http://schemas.openxmlformats.org/package/2006/relationships"><Relationship Id="rId3" Type="http://schemas.openxmlformats.org/officeDocument/2006/relationships/hyperlink" Target="http://weblogs.asp.net/blogs/owscott/Mailman_13AB6E08.jpg" TargetMode="External"/><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24.jpeg"/></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www.36kr.com/p/53205.html/5_1"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sz="5400" dirty="0"/>
              <a:t>设计</a:t>
            </a:r>
            <a:r>
              <a:rPr lang="zh-CN" altLang="en-US" sz="5400" dirty="0" smtClean="0"/>
              <a:t>模式</a:t>
            </a:r>
            <a:r>
              <a:rPr lang="zh-CN" altLang="en-US" sz="5400" b="1" dirty="0" smtClean="0">
                <a:solidFill>
                  <a:srgbClr val="FF0000"/>
                </a:solidFill>
              </a:rPr>
              <a:t>再</a:t>
            </a:r>
            <a:r>
              <a:rPr lang="zh-CN" altLang="en-US" sz="5400" dirty="0" smtClean="0"/>
              <a:t>探</a:t>
            </a:r>
            <a:endParaRPr lang="zh-CN" altLang="en-US" sz="5400" dirty="0"/>
          </a:p>
        </p:txBody>
      </p:sp>
      <p:sp>
        <p:nvSpPr>
          <p:cNvPr id="3" name="副标题 2"/>
          <p:cNvSpPr>
            <a:spLocks noGrp="1"/>
          </p:cNvSpPr>
          <p:nvPr>
            <p:ph type="subTitle" idx="1"/>
          </p:nvPr>
        </p:nvSpPr>
        <p:spPr/>
        <p:txBody>
          <a:bodyPr/>
          <a:lstStyle/>
          <a:p>
            <a:r>
              <a:rPr lang="en-US" altLang="zh-CN" dirty="0" smtClean="0"/>
              <a:t>——</a:t>
            </a:r>
            <a:r>
              <a:rPr lang="zh-CN" altLang="en-US" dirty="0" smtClean="0"/>
              <a:t>程序设计进阶（九）</a:t>
            </a:r>
            <a:endParaRPr lang="en-US" altLang="zh-CN" dirty="0" smtClean="0"/>
          </a:p>
          <a:p>
            <a:r>
              <a:rPr lang="zh-CN" altLang="en-US" dirty="0" smtClean="0"/>
              <a:t>清华大学计算机系  黄震春</a:t>
            </a:r>
            <a:endParaRPr lang="en-US" altLang="zh-CN" dirty="0" smtClean="0"/>
          </a:p>
          <a:p>
            <a:r>
              <a:rPr lang="en-US" altLang="zh-CN" dirty="0" smtClean="0"/>
              <a:t>2012. 4. 16</a:t>
            </a:r>
            <a:endParaRPr lang="zh-CN" altLang="en-US" dirty="0"/>
          </a:p>
        </p:txBody>
      </p:sp>
    </p:spTree>
    <p:extLst>
      <p:ext uri="{BB962C8B-B14F-4D97-AF65-F5344CB8AC3E}">
        <p14:creationId xmlns:p14="http://schemas.microsoft.com/office/powerpoint/2010/main" val="42107897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9592" y="116632"/>
            <a:ext cx="8496300" cy="792163"/>
          </a:xfrm>
        </p:spPr>
        <p:txBody>
          <a:bodyPr/>
          <a:lstStyle/>
          <a:p>
            <a:r>
              <a:rPr lang="zh-CN" altLang="en-US" dirty="0" smtClean="0"/>
              <a:t>工厂方法模式</a:t>
            </a:r>
            <a:r>
              <a:rPr lang="zh-CN" altLang="en-US" dirty="0"/>
              <a:t>下的匹萨店</a:t>
            </a:r>
            <a:r>
              <a:rPr lang="zh-CN" altLang="en-US" dirty="0" smtClean="0"/>
              <a:t>（</a:t>
            </a:r>
            <a:r>
              <a:rPr lang="en-US" altLang="zh-CN" dirty="0" smtClean="0"/>
              <a:t>5</a:t>
            </a:r>
            <a:r>
              <a:rPr lang="zh-CN" altLang="en-US" dirty="0" smtClean="0"/>
              <a:t>）</a:t>
            </a:r>
            <a:endParaRPr lang="zh-CN" altLang="en-US" dirty="0"/>
          </a:p>
        </p:txBody>
      </p:sp>
      <p:sp>
        <p:nvSpPr>
          <p:cNvPr id="5" name="TextBox 4"/>
          <p:cNvSpPr txBox="1"/>
          <p:nvPr/>
        </p:nvSpPr>
        <p:spPr>
          <a:xfrm>
            <a:off x="179512" y="1109057"/>
            <a:ext cx="8778706" cy="5355312"/>
          </a:xfrm>
          <a:prstGeom prst="rect">
            <a:avLst/>
          </a:prstGeom>
          <a:noFill/>
          <a:ln w="31750">
            <a:solidFill>
              <a:srgbClr val="0070C0"/>
            </a:solidFill>
          </a:ln>
        </p:spPr>
        <p:txBody>
          <a:bodyPr wrap="square" rtlCol="0">
            <a:spAutoFit/>
          </a:bodyPr>
          <a:lstStyle>
            <a:defPPr>
              <a:defRPr lang="zh-CN"/>
            </a:defPPr>
            <a:lvl1pPr>
              <a:defRPr>
                <a:solidFill>
                  <a:srgbClr val="006666"/>
                </a:solidFill>
                <a:latin typeface="Letter Gothic" pitchFamily="49" charset="0"/>
                <a:cs typeface="Courier New" pitchFamily="49" charset="0"/>
              </a:defRPr>
            </a:lvl1pPr>
          </a:lstStyle>
          <a:p>
            <a:r>
              <a:rPr lang="en-US" altLang="zh-CN" dirty="0" smtClean="0"/>
              <a:t>#include "</a:t>
            </a:r>
            <a:r>
              <a:rPr lang="en-US" altLang="zh-CN" dirty="0" err="1" smtClean="0"/>
              <a:t>PizzaStore.h</a:t>
            </a:r>
            <a:r>
              <a:rPr lang="en-US" altLang="zh-CN" dirty="0" smtClean="0"/>
              <a:t>"</a:t>
            </a:r>
          </a:p>
          <a:p>
            <a:r>
              <a:rPr lang="en-US" altLang="zh-CN" dirty="0" smtClean="0"/>
              <a:t>#include "</a:t>
            </a:r>
            <a:r>
              <a:rPr lang="en-US" altLang="zh-CN" dirty="0" err="1" smtClean="0"/>
              <a:t>PizzaFactory.h</a:t>
            </a:r>
            <a:r>
              <a:rPr lang="en-US" altLang="zh-CN" dirty="0" smtClean="0"/>
              <a:t>"</a:t>
            </a:r>
          </a:p>
          <a:p>
            <a:r>
              <a:rPr lang="en-US" altLang="zh-CN" dirty="0" smtClean="0"/>
              <a:t>#include "</a:t>
            </a:r>
            <a:r>
              <a:rPr lang="en-US" altLang="zh-CN" dirty="0" err="1" smtClean="0"/>
              <a:t>CheesePizzaFactory.h</a:t>
            </a:r>
            <a:r>
              <a:rPr lang="en-US" altLang="zh-CN" dirty="0" smtClean="0"/>
              <a:t>"</a:t>
            </a:r>
          </a:p>
          <a:p>
            <a:r>
              <a:rPr lang="en-US" altLang="zh-CN" dirty="0" smtClean="0"/>
              <a:t>#include "</a:t>
            </a:r>
            <a:r>
              <a:rPr lang="en-US" altLang="zh-CN" dirty="0" err="1" smtClean="0"/>
              <a:t>VeggiePizzaFactory.h</a:t>
            </a:r>
            <a:r>
              <a:rPr lang="en-US" altLang="zh-CN" dirty="0" smtClean="0"/>
              <a:t>“</a:t>
            </a:r>
          </a:p>
          <a:p>
            <a:endParaRPr lang="en-US" altLang="zh-CN" dirty="0" smtClean="0"/>
          </a:p>
          <a:p>
            <a:r>
              <a:rPr lang="en-US" altLang="zh-CN" dirty="0" err="1" smtClean="0"/>
              <a:t>int</a:t>
            </a:r>
            <a:r>
              <a:rPr lang="en-US" altLang="zh-CN" dirty="0" smtClean="0"/>
              <a:t> main() {</a:t>
            </a:r>
          </a:p>
          <a:p>
            <a:r>
              <a:rPr lang="en-US" altLang="zh-CN" dirty="0" smtClean="0"/>
              <a:t>  </a:t>
            </a:r>
            <a:r>
              <a:rPr lang="en-US" altLang="zh-CN" dirty="0" err="1" smtClean="0"/>
              <a:t>PizzaStore</a:t>
            </a:r>
            <a:r>
              <a:rPr lang="en-US" altLang="zh-CN" dirty="0" smtClean="0"/>
              <a:t> *store = new </a:t>
            </a:r>
            <a:r>
              <a:rPr lang="en-US" altLang="zh-CN" dirty="0" err="1" smtClean="0"/>
              <a:t>PizzaStore</a:t>
            </a:r>
            <a:r>
              <a:rPr lang="en-US" altLang="zh-CN" dirty="0" smtClean="0"/>
              <a:t>();</a:t>
            </a:r>
          </a:p>
          <a:p>
            <a:r>
              <a:rPr lang="en-US" altLang="zh-CN" b="1" dirty="0" smtClean="0">
                <a:solidFill>
                  <a:srgbClr val="FF0000"/>
                </a:solidFill>
              </a:rPr>
              <a:t>  </a:t>
            </a:r>
            <a:r>
              <a:rPr lang="en-US" altLang="zh-CN" b="1" dirty="0" err="1" smtClean="0">
                <a:solidFill>
                  <a:srgbClr val="FF0000"/>
                </a:solidFill>
              </a:rPr>
              <a:t>PizzaFactory</a:t>
            </a:r>
            <a:r>
              <a:rPr lang="en-US" altLang="zh-CN" b="1" dirty="0" smtClean="0">
                <a:solidFill>
                  <a:srgbClr val="FF0000"/>
                </a:solidFill>
              </a:rPr>
              <a:t> *factory = new </a:t>
            </a:r>
            <a:r>
              <a:rPr lang="en-US" altLang="zh-CN" b="1" dirty="0" err="1" smtClean="0">
                <a:solidFill>
                  <a:srgbClr val="FF0000"/>
                </a:solidFill>
              </a:rPr>
              <a:t>CheesePizzaFactory</a:t>
            </a:r>
            <a:r>
              <a:rPr lang="en-US" altLang="zh-CN" b="1" dirty="0" smtClean="0">
                <a:solidFill>
                  <a:srgbClr val="FF0000"/>
                </a:solidFill>
              </a:rPr>
              <a:t>();</a:t>
            </a:r>
          </a:p>
          <a:p>
            <a:r>
              <a:rPr lang="en-US" altLang="zh-CN" b="1" dirty="0" smtClean="0">
                <a:solidFill>
                  <a:srgbClr val="FF0000"/>
                </a:solidFill>
              </a:rPr>
              <a:t>  Pizza *pizza = store-&gt;</a:t>
            </a:r>
            <a:r>
              <a:rPr lang="en-US" altLang="zh-CN" b="1" dirty="0" err="1" smtClean="0">
                <a:solidFill>
                  <a:srgbClr val="FF0000"/>
                </a:solidFill>
              </a:rPr>
              <a:t>orderPizza</a:t>
            </a:r>
            <a:r>
              <a:rPr lang="en-US" altLang="zh-CN" b="1" dirty="0" smtClean="0">
                <a:solidFill>
                  <a:srgbClr val="FF0000"/>
                </a:solidFill>
              </a:rPr>
              <a:t>(factory);</a:t>
            </a:r>
          </a:p>
          <a:p>
            <a:r>
              <a:rPr lang="en-US" altLang="zh-CN" dirty="0" smtClean="0"/>
              <a:t>  delete pizza;</a:t>
            </a:r>
          </a:p>
          <a:p>
            <a:r>
              <a:rPr lang="en-US" altLang="zh-CN" dirty="0" smtClean="0"/>
              <a:t>  delete factory;</a:t>
            </a:r>
          </a:p>
          <a:p>
            <a:endParaRPr lang="en-US" altLang="zh-CN" dirty="0" smtClean="0"/>
          </a:p>
          <a:p>
            <a:r>
              <a:rPr lang="en-US" altLang="zh-CN" b="1" dirty="0" smtClean="0">
                <a:solidFill>
                  <a:srgbClr val="FF0000"/>
                </a:solidFill>
              </a:rPr>
              <a:t>  factory = new </a:t>
            </a:r>
            <a:r>
              <a:rPr lang="en-US" altLang="zh-CN" b="1" dirty="0" err="1" smtClean="0">
                <a:solidFill>
                  <a:srgbClr val="FF0000"/>
                </a:solidFill>
              </a:rPr>
              <a:t>VeggiePizzaFactory</a:t>
            </a:r>
            <a:r>
              <a:rPr lang="en-US" altLang="zh-CN" b="1" dirty="0" smtClean="0">
                <a:solidFill>
                  <a:srgbClr val="FF0000"/>
                </a:solidFill>
              </a:rPr>
              <a:t>();</a:t>
            </a:r>
          </a:p>
          <a:p>
            <a:r>
              <a:rPr lang="en-US" altLang="zh-CN" b="1" dirty="0" smtClean="0">
                <a:solidFill>
                  <a:srgbClr val="FF0000"/>
                </a:solidFill>
              </a:rPr>
              <a:t>  pizza = store-&gt;</a:t>
            </a:r>
            <a:r>
              <a:rPr lang="en-US" altLang="zh-CN" b="1" dirty="0" err="1" smtClean="0">
                <a:solidFill>
                  <a:srgbClr val="FF0000"/>
                </a:solidFill>
              </a:rPr>
              <a:t>orderPizza</a:t>
            </a:r>
            <a:r>
              <a:rPr lang="en-US" altLang="zh-CN" b="1" dirty="0" smtClean="0">
                <a:solidFill>
                  <a:srgbClr val="FF0000"/>
                </a:solidFill>
              </a:rPr>
              <a:t>(factory);</a:t>
            </a:r>
          </a:p>
          <a:p>
            <a:r>
              <a:rPr lang="en-US" altLang="zh-CN" dirty="0" smtClean="0"/>
              <a:t>  delete pizza;</a:t>
            </a:r>
          </a:p>
          <a:p>
            <a:r>
              <a:rPr lang="en-US" altLang="zh-CN" dirty="0" smtClean="0"/>
              <a:t>  delete factory;</a:t>
            </a:r>
          </a:p>
          <a:p>
            <a:r>
              <a:rPr lang="en-US" altLang="zh-CN" dirty="0" smtClean="0"/>
              <a:t>  delete store;</a:t>
            </a:r>
          </a:p>
          <a:p>
            <a:r>
              <a:rPr lang="en-US" altLang="zh-CN" dirty="0" smtClean="0"/>
              <a:t>  return 0;</a:t>
            </a:r>
          </a:p>
          <a:p>
            <a:r>
              <a:rPr lang="en-US" altLang="zh-CN" dirty="0" smtClean="0"/>
              <a:t>}</a:t>
            </a:r>
          </a:p>
        </p:txBody>
      </p:sp>
      <p:sp>
        <p:nvSpPr>
          <p:cNvPr id="13" name="TextBox 12"/>
          <p:cNvSpPr txBox="1"/>
          <p:nvPr/>
        </p:nvSpPr>
        <p:spPr>
          <a:xfrm>
            <a:off x="6444208" y="692696"/>
            <a:ext cx="2448271" cy="369332"/>
          </a:xfrm>
          <a:prstGeom prst="rect">
            <a:avLst/>
          </a:prstGeom>
          <a:noFill/>
        </p:spPr>
        <p:txBody>
          <a:bodyPr wrap="square" rtlCol="0">
            <a:spAutoFit/>
          </a:bodyPr>
          <a:lstStyle/>
          <a:p>
            <a:pPr algn="r"/>
            <a:r>
              <a:rPr lang="en-US" altLang="zh-CN" dirty="0" smtClean="0">
                <a:solidFill>
                  <a:srgbClr val="FF0000"/>
                </a:solidFill>
              </a:rPr>
              <a:t>Main.cpp</a:t>
            </a:r>
            <a:endParaRPr lang="zh-CN" altLang="en-US" dirty="0">
              <a:solidFill>
                <a:srgbClr val="FF0000"/>
              </a:solidFill>
            </a:endParaRPr>
          </a:p>
        </p:txBody>
      </p:sp>
      <p:grpSp>
        <p:nvGrpSpPr>
          <p:cNvPr id="3" name="组合 2"/>
          <p:cNvGrpSpPr/>
          <p:nvPr/>
        </p:nvGrpSpPr>
        <p:grpSpPr>
          <a:xfrm>
            <a:off x="4860032" y="4437112"/>
            <a:ext cx="3744912" cy="1128712"/>
            <a:chOff x="4643438" y="4252913"/>
            <a:chExt cx="3744912" cy="1128712"/>
          </a:xfrm>
        </p:grpSpPr>
        <p:sp>
          <p:nvSpPr>
            <p:cNvPr id="6" name="TextBox 4"/>
            <p:cNvSpPr txBox="1">
              <a:spLocks noChangeArrowheads="1"/>
            </p:cNvSpPr>
            <p:nvPr/>
          </p:nvSpPr>
          <p:spPr bwMode="auto">
            <a:xfrm>
              <a:off x="4643438" y="4675188"/>
              <a:ext cx="3744912" cy="706437"/>
            </a:xfrm>
            <a:prstGeom prst="rect">
              <a:avLst/>
            </a:prstGeom>
            <a:solidFill>
              <a:srgbClr val="FFFFFF"/>
            </a:solidFill>
            <a:ln w="19050" algn="ctr">
              <a:solidFill>
                <a:srgbClr val="00B050"/>
              </a:solidFill>
              <a:miter lim="800000"/>
              <a:headEnd/>
              <a:tailEnd/>
            </a:ln>
          </p:spPr>
          <p:txBody>
            <a:bodyPr anchor="ctr">
              <a:spAutoFit/>
            </a:bodyPr>
            <a:lstStyle>
              <a:lvl1pPr eaLnBrk="0" hangingPunct="0">
                <a:tabLst>
                  <a:tab pos="357188" algn="l"/>
                </a:tabLst>
                <a:defRPr sz="1600" b="1">
                  <a:solidFill>
                    <a:schemeClr val="tx2"/>
                  </a:solidFill>
                  <a:latin typeface="Lucida Console" pitchFamily="49" charset="0"/>
                  <a:ea typeface="黑体" pitchFamily="49" charset="-122"/>
                </a:defRPr>
              </a:lvl1pPr>
              <a:lvl2pPr marL="742950" indent="-285750" eaLnBrk="0" hangingPunct="0">
                <a:tabLst>
                  <a:tab pos="357188" algn="l"/>
                </a:tabLst>
                <a:defRPr sz="1600" b="1">
                  <a:solidFill>
                    <a:schemeClr val="tx2"/>
                  </a:solidFill>
                  <a:latin typeface="Lucida Console" pitchFamily="49" charset="0"/>
                  <a:ea typeface="黑体" pitchFamily="49" charset="-122"/>
                </a:defRPr>
              </a:lvl2pPr>
              <a:lvl3pPr marL="1143000" indent="-228600" eaLnBrk="0" hangingPunct="0">
                <a:tabLst>
                  <a:tab pos="357188" algn="l"/>
                </a:tabLst>
                <a:defRPr sz="1600" b="1">
                  <a:solidFill>
                    <a:schemeClr val="tx2"/>
                  </a:solidFill>
                  <a:latin typeface="Lucida Console" pitchFamily="49" charset="0"/>
                  <a:ea typeface="黑体" pitchFamily="49" charset="-122"/>
                </a:defRPr>
              </a:lvl3pPr>
              <a:lvl4pPr marL="1600200" indent="-228600" eaLnBrk="0" hangingPunct="0">
                <a:tabLst>
                  <a:tab pos="357188" algn="l"/>
                </a:tabLst>
                <a:defRPr sz="1600" b="1">
                  <a:solidFill>
                    <a:schemeClr val="tx2"/>
                  </a:solidFill>
                  <a:latin typeface="Lucida Console" pitchFamily="49" charset="0"/>
                  <a:ea typeface="黑体" pitchFamily="49" charset="-122"/>
                </a:defRPr>
              </a:lvl4pPr>
              <a:lvl5pPr marL="2057400" indent="-228600" eaLnBrk="0" hangingPunct="0">
                <a:tabLst>
                  <a:tab pos="357188" algn="l"/>
                </a:tabLst>
                <a:defRPr sz="1600" b="1">
                  <a:solidFill>
                    <a:schemeClr val="tx2"/>
                  </a:solidFill>
                  <a:latin typeface="Lucida Console" pitchFamily="49" charset="0"/>
                  <a:ea typeface="黑体" pitchFamily="49" charset="-122"/>
                </a:defRPr>
              </a:lvl5pPr>
              <a:lvl6pPr marL="2514600" indent="-228600" eaLnBrk="0" fontAlgn="base" hangingPunct="0">
                <a:spcBef>
                  <a:spcPct val="0"/>
                </a:spcBef>
                <a:spcAft>
                  <a:spcPct val="0"/>
                </a:spcAft>
                <a:tabLst>
                  <a:tab pos="357188" algn="l"/>
                </a:tabLst>
                <a:defRPr sz="1600" b="1">
                  <a:solidFill>
                    <a:schemeClr val="tx2"/>
                  </a:solidFill>
                  <a:latin typeface="Lucida Console" pitchFamily="49" charset="0"/>
                  <a:ea typeface="黑体" pitchFamily="49" charset="-122"/>
                </a:defRPr>
              </a:lvl6pPr>
              <a:lvl7pPr marL="2971800" indent="-228600" eaLnBrk="0" fontAlgn="base" hangingPunct="0">
                <a:spcBef>
                  <a:spcPct val="0"/>
                </a:spcBef>
                <a:spcAft>
                  <a:spcPct val="0"/>
                </a:spcAft>
                <a:tabLst>
                  <a:tab pos="357188" algn="l"/>
                </a:tabLst>
                <a:defRPr sz="1600" b="1">
                  <a:solidFill>
                    <a:schemeClr val="tx2"/>
                  </a:solidFill>
                  <a:latin typeface="Lucida Console" pitchFamily="49" charset="0"/>
                  <a:ea typeface="黑体" pitchFamily="49" charset="-122"/>
                </a:defRPr>
              </a:lvl7pPr>
              <a:lvl8pPr marL="3429000" indent="-228600" eaLnBrk="0" fontAlgn="base" hangingPunct="0">
                <a:spcBef>
                  <a:spcPct val="0"/>
                </a:spcBef>
                <a:spcAft>
                  <a:spcPct val="0"/>
                </a:spcAft>
                <a:tabLst>
                  <a:tab pos="357188" algn="l"/>
                </a:tabLst>
                <a:defRPr sz="1600" b="1">
                  <a:solidFill>
                    <a:schemeClr val="tx2"/>
                  </a:solidFill>
                  <a:latin typeface="Lucida Console" pitchFamily="49" charset="0"/>
                  <a:ea typeface="黑体" pitchFamily="49" charset="-122"/>
                </a:defRPr>
              </a:lvl8pPr>
              <a:lvl9pPr marL="3886200" indent="-228600" eaLnBrk="0" fontAlgn="base" hangingPunct="0">
                <a:spcBef>
                  <a:spcPct val="0"/>
                </a:spcBef>
                <a:spcAft>
                  <a:spcPct val="0"/>
                </a:spcAft>
                <a:tabLst>
                  <a:tab pos="357188" algn="l"/>
                </a:tabLst>
                <a:defRPr sz="1600" b="1">
                  <a:solidFill>
                    <a:schemeClr val="tx2"/>
                  </a:solidFill>
                  <a:latin typeface="Lucida Console" pitchFamily="49" charset="0"/>
                  <a:ea typeface="黑体" pitchFamily="49" charset="-122"/>
                </a:defRPr>
              </a:lvl9pPr>
            </a:lstStyle>
            <a:p>
              <a:pPr eaLnBrk="1" hangingPunct="1"/>
              <a:r>
                <a:rPr lang="it-IT" altLang="zh-CN" sz="2000" dirty="0">
                  <a:solidFill>
                    <a:srgbClr val="00B050"/>
                  </a:solidFill>
                  <a:latin typeface="Arial" charset="0"/>
                  <a:ea typeface="宋体" charset="-122"/>
                  <a:cs typeface="Times New Roman" pitchFamily="18" charset="0"/>
                </a:rPr>
                <a:t>Sell a CheesePizza</a:t>
              </a:r>
            </a:p>
            <a:p>
              <a:pPr eaLnBrk="1" hangingPunct="1"/>
              <a:r>
                <a:rPr lang="it-IT" altLang="zh-CN" sz="2000" dirty="0">
                  <a:solidFill>
                    <a:srgbClr val="00B050"/>
                  </a:solidFill>
                  <a:latin typeface="Arial" charset="0"/>
                  <a:ea typeface="宋体" charset="-122"/>
                  <a:cs typeface="Times New Roman" pitchFamily="18" charset="0"/>
                </a:rPr>
                <a:t>Sell a VeggiePizza</a:t>
              </a:r>
              <a:endParaRPr lang="en-US" altLang="zh-CN" sz="2000" dirty="0">
                <a:solidFill>
                  <a:srgbClr val="00B050"/>
                </a:solidFill>
                <a:latin typeface="Arial" charset="0"/>
                <a:ea typeface="宋体" charset="-122"/>
                <a:cs typeface="Times New Roman" pitchFamily="18" charset="0"/>
              </a:endParaRPr>
            </a:p>
          </p:txBody>
        </p:sp>
        <p:sp>
          <p:nvSpPr>
            <p:cNvPr id="7" name="TextBox 8"/>
            <p:cNvSpPr txBox="1">
              <a:spLocks noChangeArrowheads="1"/>
            </p:cNvSpPr>
            <p:nvPr/>
          </p:nvSpPr>
          <p:spPr bwMode="auto">
            <a:xfrm>
              <a:off x="5867400" y="4252913"/>
              <a:ext cx="15128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2"/>
                  </a:solidFill>
                  <a:latin typeface="Lucida Console" pitchFamily="49" charset="0"/>
                  <a:ea typeface="黑体" pitchFamily="49" charset="-122"/>
                </a:defRPr>
              </a:lvl1pPr>
              <a:lvl2pPr marL="742950" indent="-285750" eaLnBrk="0" hangingPunct="0">
                <a:defRPr sz="1600" b="1">
                  <a:solidFill>
                    <a:schemeClr val="tx2"/>
                  </a:solidFill>
                  <a:latin typeface="Lucida Console" pitchFamily="49" charset="0"/>
                  <a:ea typeface="黑体" pitchFamily="49" charset="-122"/>
                </a:defRPr>
              </a:lvl2pPr>
              <a:lvl3pPr marL="1143000" indent="-228600" eaLnBrk="0" hangingPunct="0">
                <a:defRPr sz="1600" b="1">
                  <a:solidFill>
                    <a:schemeClr val="tx2"/>
                  </a:solidFill>
                  <a:latin typeface="Lucida Console" pitchFamily="49" charset="0"/>
                  <a:ea typeface="黑体" pitchFamily="49" charset="-122"/>
                </a:defRPr>
              </a:lvl3pPr>
              <a:lvl4pPr marL="1600200" indent="-228600" eaLnBrk="0" hangingPunct="0">
                <a:defRPr sz="1600" b="1">
                  <a:solidFill>
                    <a:schemeClr val="tx2"/>
                  </a:solidFill>
                  <a:latin typeface="Lucida Console" pitchFamily="49" charset="0"/>
                  <a:ea typeface="黑体" pitchFamily="49" charset="-122"/>
                </a:defRPr>
              </a:lvl4pPr>
              <a:lvl5pPr marL="2057400" indent="-228600" eaLnBrk="0" hangingPunct="0">
                <a:defRPr sz="1600" b="1">
                  <a:solidFill>
                    <a:schemeClr val="tx2"/>
                  </a:solidFill>
                  <a:latin typeface="Lucida Console" pitchFamily="49" charset="0"/>
                  <a:ea typeface="黑体" pitchFamily="49" charset="-122"/>
                </a:defRPr>
              </a:lvl5pPr>
              <a:lvl6pPr marL="2514600" indent="-228600" eaLnBrk="0" fontAlgn="base" hangingPunct="0">
                <a:spcBef>
                  <a:spcPct val="0"/>
                </a:spcBef>
                <a:spcAft>
                  <a:spcPct val="0"/>
                </a:spcAft>
                <a:defRPr sz="1600" b="1">
                  <a:solidFill>
                    <a:schemeClr val="tx2"/>
                  </a:solidFill>
                  <a:latin typeface="Lucida Console" pitchFamily="49" charset="0"/>
                  <a:ea typeface="黑体" pitchFamily="49" charset="-122"/>
                </a:defRPr>
              </a:lvl6pPr>
              <a:lvl7pPr marL="2971800" indent="-228600" eaLnBrk="0" fontAlgn="base" hangingPunct="0">
                <a:spcBef>
                  <a:spcPct val="0"/>
                </a:spcBef>
                <a:spcAft>
                  <a:spcPct val="0"/>
                </a:spcAft>
                <a:defRPr sz="1600" b="1">
                  <a:solidFill>
                    <a:schemeClr val="tx2"/>
                  </a:solidFill>
                  <a:latin typeface="Lucida Console" pitchFamily="49" charset="0"/>
                  <a:ea typeface="黑体" pitchFamily="49" charset="-122"/>
                </a:defRPr>
              </a:lvl7pPr>
              <a:lvl8pPr marL="3429000" indent="-228600" eaLnBrk="0" fontAlgn="base" hangingPunct="0">
                <a:spcBef>
                  <a:spcPct val="0"/>
                </a:spcBef>
                <a:spcAft>
                  <a:spcPct val="0"/>
                </a:spcAft>
                <a:defRPr sz="1600" b="1">
                  <a:solidFill>
                    <a:schemeClr val="tx2"/>
                  </a:solidFill>
                  <a:latin typeface="Lucida Console" pitchFamily="49" charset="0"/>
                  <a:ea typeface="黑体" pitchFamily="49" charset="-122"/>
                </a:defRPr>
              </a:lvl8pPr>
              <a:lvl9pPr marL="3886200" indent="-228600" eaLnBrk="0" fontAlgn="base" hangingPunct="0">
                <a:spcBef>
                  <a:spcPct val="0"/>
                </a:spcBef>
                <a:spcAft>
                  <a:spcPct val="0"/>
                </a:spcAft>
                <a:defRPr sz="1600" b="1">
                  <a:solidFill>
                    <a:schemeClr val="tx2"/>
                  </a:solidFill>
                  <a:latin typeface="Lucida Console" pitchFamily="49" charset="0"/>
                  <a:ea typeface="黑体" pitchFamily="49" charset="-122"/>
                </a:defRPr>
              </a:lvl9pPr>
            </a:lstStyle>
            <a:p>
              <a:pPr eaLnBrk="1" hangingPunct="1"/>
              <a:r>
                <a:rPr lang="en-US" altLang="zh-CN" sz="2000">
                  <a:solidFill>
                    <a:srgbClr val="00B050"/>
                  </a:solidFill>
                  <a:latin typeface="Arial" charset="0"/>
                  <a:ea typeface="宋体" charset="-122"/>
                </a:rPr>
                <a:t>Output</a:t>
              </a:r>
            </a:p>
          </p:txBody>
        </p:sp>
      </p:grpSp>
    </p:spTree>
    <p:extLst>
      <p:ext uri="{BB962C8B-B14F-4D97-AF65-F5344CB8AC3E}">
        <p14:creationId xmlns:p14="http://schemas.microsoft.com/office/powerpoint/2010/main" val="214296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当新品种推出时</a:t>
            </a:r>
            <a:endParaRPr lang="zh-CN" altLang="en-US" dirty="0"/>
          </a:p>
        </p:txBody>
      </p:sp>
      <p:grpSp>
        <p:nvGrpSpPr>
          <p:cNvPr id="3" name="组合 7"/>
          <p:cNvGrpSpPr/>
          <p:nvPr/>
        </p:nvGrpSpPr>
        <p:grpSpPr>
          <a:xfrm>
            <a:off x="83868" y="1052736"/>
            <a:ext cx="4344116" cy="4919486"/>
            <a:chOff x="4715926" y="1124745"/>
            <a:chExt cx="4488132" cy="4919486"/>
          </a:xfrm>
        </p:grpSpPr>
        <p:sp>
          <p:nvSpPr>
            <p:cNvPr id="9" name="TextBox 8"/>
            <p:cNvSpPr txBox="1"/>
            <p:nvPr/>
          </p:nvSpPr>
          <p:spPr>
            <a:xfrm>
              <a:off x="4715926" y="1519916"/>
              <a:ext cx="4488132" cy="4524315"/>
            </a:xfrm>
            <a:prstGeom prst="rect">
              <a:avLst/>
            </a:prstGeom>
            <a:noFill/>
            <a:ln w="31750">
              <a:solidFill>
                <a:srgbClr val="0070C0"/>
              </a:solidFill>
            </a:ln>
          </p:spPr>
          <p:txBody>
            <a:bodyPr wrap="square" rtlCol="0">
              <a:spAutoFit/>
            </a:bodyPr>
            <a:lstStyle>
              <a:defPPr>
                <a:defRPr lang="zh-CN"/>
              </a:defPPr>
              <a:lvl1pPr>
                <a:defRPr>
                  <a:solidFill>
                    <a:srgbClr val="006666"/>
                  </a:solidFill>
                  <a:latin typeface="Letter Gothic" pitchFamily="49" charset="0"/>
                  <a:cs typeface="Courier New" pitchFamily="49" charset="0"/>
                </a:defRPr>
              </a:lvl1pPr>
            </a:lstStyle>
            <a:p>
              <a:r>
                <a:rPr lang="en-US" altLang="zh-CN" dirty="0"/>
                <a:t>#</a:t>
              </a:r>
              <a:r>
                <a:rPr lang="en-US" altLang="zh-CN" dirty="0" err="1"/>
                <a:t>ifndef</a:t>
              </a:r>
              <a:r>
                <a:rPr lang="en-US" altLang="zh-CN" dirty="0"/>
                <a:t> </a:t>
              </a:r>
              <a:r>
                <a:rPr lang="en-US" altLang="zh-CN" dirty="0" smtClean="0"/>
                <a:t>__HAWAIIAN_PIZZA</a:t>
              </a:r>
              <a:r>
                <a:rPr lang="en-US" altLang="zh-CN" dirty="0"/>
                <a:t>__</a:t>
              </a:r>
            </a:p>
            <a:p>
              <a:r>
                <a:rPr lang="en-US" altLang="zh-CN" dirty="0"/>
                <a:t>#define </a:t>
              </a:r>
              <a:r>
                <a:rPr lang="en-US" altLang="zh-CN" dirty="0" smtClean="0"/>
                <a:t>__HAWAIIAN_PIZZA</a:t>
              </a:r>
              <a:r>
                <a:rPr lang="en-US" altLang="zh-CN" dirty="0"/>
                <a:t>__</a:t>
              </a:r>
            </a:p>
            <a:p>
              <a:r>
                <a:rPr lang="en-US" altLang="zh-CN" dirty="0"/>
                <a:t>#include &lt;</a:t>
              </a:r>
              <a:r>
                <a:rPr lang="en-US" altLang="zh-CN" dirty="0" err="1"/>
                <a:t>iostream</a:t>
              </a:r>
              <a:r>
                <a:rPr lang="en-US" altLang="zh-CN" dirty="0"/>
                <a:t>&gt;</a:t>
              </a:r>
            </a:p>
            <a:p>
              <a:r>
                <a:rPr lang="en-US" altLang="zh-CN" dirty="0"/>
                <a:t>#include "</a:t>
              </a:r>
              <a:r>
                <a:rPr lang="en-US" altLang="zh-CN" dirty="0" err="1"/>
                <a:t>Pizza.h</a:t>
              </a:r>
              <a:r>
                <a:rPr lang="en-US" altLang="zh-CN" dirty="0"/>
                <a:t>"</a:t>
              </a:r>
            </a:p>
            <a:p>
              <a:endParaRPr lang="en-US" altLang="zh-CN" dirty="0"/>
            </a:p>
            <a:p>
              <a:r>
                <a:rPr lang="en-US" altLang="zh-CN" dirty="0"/>
                <a:t>using namespace </a:t>
              </a:r>
              <a:r>
                <a:rPr lang="en-US" altLang="zh-CN" dirty="0" err="1"/>
                <a:t>std</a:t>
              </a:r>
              <a:r>
                <a:rPr lang="en-US" altLang="zh-CN" dirty="0"/>
                <a:t>;</a:t>
              </a:r>
            </a:p>
            <a:p>
              <a:endParaRPr lang="en-US" altLang="zh-CN" dirty="0"/>
            </a:p>
            <a:p>
              <a:r>
                <a:rPr lang="en-US" altLang="zh-CN" dirty="0"/>
                <a:t>class </a:t>
              </a:r>
              <a:r>
                <a:rPr lang="en-US" altLang="zh-CN" dirty="0" err="1" smtClean="0"/>
                <a:t>HawaiianPizza</a:t>
              </a:r>
              <a:r>
                <a:rPr lang="en-US" altLang="zh-CN" dirty="0" smtClean="0"/>
                <a:t> </a:t>
              </a:r>
              <a:r>
                <a:rPr lang="en-US" altLang="zh-CN" dirty="0"/>
                <a:t>: public Pizza {</a:t>
              </a:r>
            </a:p>
            <a:p>
              <a:r>
                <a:rPr lang="en-US" altLang="zh-CN" dirty="0"/>
                <a:t>public:</a:t>
              </a:r>
            </a:p>
            <a:p>
              <a:r>
                <a:rPr lang="en-US" altLang="zh-CN" dirty="0"/>
                <a:t>  void </a:t>
              </a:r>
              <a:r>
                <a:rPr lang="en-US" altLang="zh-CN" dirty="0" err="1"/>
                <a:t>sellPizza</a:t>
              </a:r>
              <a:r>
                <a:rPr lang="en-US" altLang="zh-CN" dirty="0" smtClean="0"/>
                <a:t>() </a:t>
              </a:r>
              <a:r>
                <a:rPr lang="en-US" altLang="zh-CN" dirty="0"/>
                <a:t>{</a:t>
              </a:r>
            </a:p>
            <a:p>
              <a:r>
                <a:rPr lang="en-US" altLang="zh-CN" b="1" dirty="0">
                  <a:solidFill>
                    <a:srgbClr val="C00000"/>
                  </a:solidFill>
                </a:rPr>
                <a:t>    </a:t>
              </a:r>
              <a:r>
                <a:rPr lang="en-US" altLang="zh-CN" b="1" dirty="0" err="1">
                  <a:solidFill>
                    <a:srgbClr val="C00000"/>
                  </a:solidFill>
                </a:rPr>
                <a:t>cout</a:t>
              </a:r>
              <a:r>
                <a:rPr lang="en-US" altLang="zh-CN" b="1" dirty="0">
                  <a:solidFill>
                    <a:srgbClr val="C00000"/>
                  </a:solidFill>
                </a:rPr>
                <a:t> &lt;&lt; </a:t>
              </a:r>
              <a:r>
                <a:rPr lang="en-US" altLang="zh-CN" b="1" dirty="0" smtClean="0">
                  <a:solidFill>
                    <a:srgbClr val="C00000"/>
                  </a:solidFill>
                </a:rPr>
                <a:t>“</a:t>
              </a:r>
              <a:r>
                <a:rPr lang="en-US" altLang="zh-CN" b="1" dirty="0" smtClean="0">
                  <a:solidFill>
                    <a:srgbClr val="FF0000"/>
                  </a:solidFill>
                </a:rPr>
                <a:t>Hawaiian</a:t>
              </a:r>
              <a:r>
                <a:rPr lang="en-US" altLang="zh-CN" b="1" dirty="0" smtClean="0">
                  <a:solidFill>
                    <a:srgbClr val="C00000"/>
                  </a:solidFill>
                </a:rPr>
                <a:t> Pizza</a:t>
              </a:r>
              <a:r>
                <a:rPr lang="en-US" altLang="zh-CN" b="1" dirty="0">
                  <a:solidFill>
                    <a:srgbClr val="C00000"/>
                  </a:solidFill>
                </a:rPr>
                <a:t>" &lt;&lt; </a:t>
              </a:r>
              <a:r>
                <a:rPr lang="en-US" altLang="zh-CN" b="1" dirty="0" err="1">
                  <a:solidFill>
                    <a:srgbClr val="C00000"/>
                  </a:solidFill>
                </a:rPr>
                <a:t>endl</a:t>
              </a:r>
              <a:r>
                <a:rPr lang="en-US" altLang="zh-CN" b="1" dirty="0">
                  <a:solidFill>
                    <a:srgbClr val="C00000"/>
                  </a:solidFill>
                </a:rPr>
                <a:t>;</a:t>
              </a:r>
            </a:p>
            <a:p>
              <a:r>
                <a:rPr lang="en-US" altLang="zh-CN" dirty="0"/>
                <a:t>  }</a:t>
              </a:r>
            </a:p>
            <a:p>
              <a:r>
                <a:rPr lang="en-US" altLang="zh-CN" dirty="0"/>
                <a:t>};</a:t>
              </a:r>
            </a:p>
            <a:p>
              <a:endParaRPr lang="en-US" altLang="zh-CN" dirty="0"/>
            </a:p>
            <a:p>
              <a:r>
                <a:rPr lang="en-US" altLang="zh-CN" dirty="0"/>
                <a:t>#</a:t>
              </a:r>
              <a:r>
                <a:rPr lang="en-US" altLang="zh-CN" dirty="0" err="1"/>
                <a:t>endif</a:t>
              </a:r>
              <a:endParaRPr lang="en-US" altLang="zh-CN" dirty="0"/>
            </a:p>
          </p:txBody>
        </p:sp>
        <p:sp>
          <p:nvSpPr>
            <p:cNvPr id="10" name="TextBox 9"/>
            <p:cNvSpPr txBox="1"/>
            <p:nvPr/>
          </p:nvSpPr>
          <p:spPr>
            <a:xfrm>
              <a:off x="7046597" y="1124745"/>
              <a:ext cx="2053928" cy="369332"/>
            </a:xfrm>
            <a:prstGeom prst="rect">
              <a:avLst/>
            </a:prstGeom>
            <a:noFill/>
          </p:spPr>
          <p:txBody>
            <a:bodyPr wrap="square" rtlCol="0">
              <a:spAutoFit/>
            </a:bodyPr>
            <a:lstStyle/>
            <a:p>
              <a:pPr algn="r"/>
              <a:r>
                <a:rPr lang="en-US" altLang="zh-CN" dirty="0" err="1" smtClean="0">
                  <a:solidFill>
                    <a:srgbClr val="FF0000"/>
                  </a:solidFill>
                </a:rPr>
                <a:t>HawaiianPizza.h</a:t>
              </a:r>
              <a:endParaRPr lang="zh-CN" altLang="en-US" dirty="0">
                <a:solidFill>
                  <a:srgbClr val="FF0000"/>
                </a:solidFill>
              </a:endParaRPr>
            </a:p>
          </p:txBody>
        </p:sp>
      </p:grpSp>
      <p:grpSp>
        <p:nvGrpSpPr>
          <p:cNvPr id="4" name="组合 8"/>
          <p:cNvGrpSpPr/>
          <p:nvPr/>
        </p:nvGrpSpPr>
        <p:grpSpPr>
          <a:xfrm>
            <a:off x="4572000" y="1052736"/>
            <a:ext cx="4344116" cy="5196485"/>
            <a:chOff x="4715926" y="1124745"/>
            <a:chExt cx="4488132" cy="5196485"/>
          </a:xfrm>
        </p:grpSpPr>
        <p:sp>
          <p:nvSpPr>
            <p:cNvPr id="12" name="TextBox 11"/>
            <p:cNvSpPr txBox="1"/>
            <p:nvPr/>
          </p:nvSpPr>
          <p:spPr>
            <a:xfrm>
              <a:off x="4715926" y="1519916"/>
              <a:ext cx="4488132" cy="4801314"/>
            </a:xfrm>
            <a:prstGeom prst="rect">
              <a:avLst/>
            </a:prstGeom>
            <a:noFill/>
            <a:ln w="31750">
              <a:solidFill>
                <a:srgbClr val="0070C0"/>
              </a:solidFill>
            </a:ln>
          </p:spPr>
          <p:txBody>
            <a:bodyPr wrap="square" rtlCol="0">
              <a:spAutoFit/>
            </a:bodyPr>
            <a:lstStyle>
              <a:defPPr>
                <a:defRPr lang="zh-CN"/>
              </a:defPPr>
              <a:lvl1pPr>
                <a:defRPr>
                  <a:solidFill>
                    <a:srgbClr val="006666"/>
                  </a:solidFill>
                  <a:latin typeface="Letter Gothic" pitchFamily="49" charset="0"/>
                  <a:cs typeface="Courier New" pitchFamily="49" charset="0"/>
                </a:defRPr>
              </a:lvl1pPr>
            </a:lstStyle>
            <a:p>
              <a:r>
                <a:rPr lang="en-US" altLang="zh-CN" dirty="0" smtClean="0"/>
                <a:t>#</a:t>
              </a:r>
              <a:r>
                <a:rPr lang="en-US" altLang="zh-CN" dirty="0" err="1" smtClean="0"/>
                <a:t>ifndef</a:t>
              </a:r>
              <a:r>
                <a:rPr lang="en-US" altLang="zh-CN" dirty="0" smtClean="0"/>
                <a:t> __HAWAIIAN_PIZZA_FACTORY__</a:t>
              </a:r>
            </a:p>
            <a:p>
              <a:r>
                <a:rPr lang="en-US" altLang="zh-CN" dirty="0" smtClean="0"/>
                <a:t>#define __HAWAIIAN_PIZZA_FACTORY__</a:t>
              </a:r>
            </a:p>
            <a:p>
              <a:endParaRPr lang="en-US" altLang="zh-CN" dirty="0" smtClean="0"/>
            </a:p>
            <a:p>
              <a:r>
                <a:rPr lang="en-US" altLang="zh-CN" dirty="0" smtClean="0"/>
                <a:t>#include "</a:t>
              </a:r>
              <a:r>
                <a:rPr lang="en-US" altLang="zh-CN" dirty="0" err="1" smtClean="0"/>
                <a:t>Pizza.h</a:t>
              </a:r>
              <a:r>
                <a:rPr lang="en-US" altLang="zh-CN" dirty="0" smtClean="0"/>
                <a:t>"</a:t>
              </a:r>
            </a:p>
            <a:p>
              <a:r>
                <a:rPr lang="en-US" altLang="zh-CN" dirty="0" smtClean="0"/>
                <a:t>#include "</a:t>
              </a:r>
              <a:r>
                <a:rPr lang="en-US" altLang="zh-CN" dirty="0" err="1" smtClean="0"/>
                <a:t>HawaiianPizza.h</a:t>
              </a:r>
              <a:r>
                <a:rPr lang="en-US" altLang="zh-CN" dirty="0" smtClean="0"/>
                <a:t>"</a:t>
              </a:r>
            </a:p>
            <a:p>
              <a:endParaRPr lang="en-US" altLang="zh-CN" dirty="0" smtClean="0"/>
            </a:p>
            <a:p>
              <a:r>
                <a:rPr lang="en-US" altLang="zh-CN" dirty="0" smtClean="0"/>
                <a:t>class </a:t>
              </a:r>
              <a:r>
                <a:rPr lang="en-US" altLang="zh-CN" dirty="0" err="1" smtClean="0"/>
                <a:t>HawaiianPizzaFactory</a:t>
              </a:r>
              <a:r>
                <a:rPr lang="en-US" altLang="zh-CN" dirty="0" smtClean="0"/>
                <a:t> : public </a:t>
              </a:r>
              <a:r>
                <a:rPr lang="en-US" altLang="zh-CN" dirty="0" err="1" smtClean="0"/>
                <a:t>PizzaFactory</a:t>
              </a:r>
              <a:r>
                <a:rPr lang="en-US" altLang="zh-CN" dirty="0" smtClean="0"/>
                <a:t> {</a:t>
              </a:r>
            </a:p>
            <a:p>
              <a:r>
                <a:rPr lang="en-US" altLang="zh-CN" dirty="0" smtClean="0"/>
                <a:t>public:</a:t>
              </a:r>
            </a:p>
            <a:p>
              <a:r>
                <a:rPr lang="en-US" altLang="zh-CN" b="1" dirty="0" smtClean="0">
                  <a:solidFill>
                    <a:srgbClr val="FF0000"/>
                  </a:solidFill>
                </a:rPr>
                <a:t>  Pizza* </a:t>
              </a:r>
              <a:r>
                <a:rPr lang="en-US" altLang="zh-CN" b="1" dirty="0" err="1" smtClean="0">
                  <a:solidFill>
                    <a:srgbClr val="FF0000"/>
                  </a:solidFill>
                </a:rPr>
                <a:t>createPizza</a:t>
              </a:r>
              <a:r>
                <a:rPr lang="en-US" altLang="zh-CN" b="1" dirty="0" smtClean="0">
                  <a:solidFill>
                    <a:srgbClr val="FF0000"/>
                  </a:solidFill>
                </a:rPr>
                <a:t>() {</a:t>
              </a:r>
            </a:p>
            <a:p>
              <a:r>
                <a:rPr lang="en-US" altLang="zh-CN" b="1" dirty="0" smtClean="0">
                  <a:solidFill>
                    <a:srgbClr val="FF0000"/>
                  </a:solidFill>
                </a:rPr>
                <a:t>    Pizza *pizza = new </a:t>
              </a:r>
              <a:r>
                <a:rPr lang="en-US" altLang="zh-CN" b="1" dirty="0" err="1" smtClean="0">
                  <a:solidFill>
                    <a:srgbClr val="FF0000"/>
                  </a:solidFill>
                </a:rPr>
                <a:t>HawaiianPizza</a:t>
              </a:r>
              <a:r>
                <a:rPr lang="en-US" altLang="zh-CN" b="1" dirty="0" smtClean="0">
                  <a:solidFill>
                    <a:srgbClr val="FF0000"/>
                  </a:solidFill>
                </a:rPr>
                <a:t>();</a:t>
              </a:r>
            </a:p>
            <a:p>
              <a:r>
                <a:rPr lang="en-US" altLang="zh-CN" b="1" dirty="0" smtClean="0">
                  <a:solidFill>
                    <a:srgbClr val="FF0000"/>
                  </a:solidFill>
                </a:rPr>
                <a:t>    return pizza;</a:t>
              </a:r>
            </a:p>
            <a:p>
              <a:r>
                <a:rPr lang="en-US" altLang="zh-CN" b="1" dirty="0" smtClean="0">
                  <a:solidFill>
                    <a:srgbClr val="FF0000"/>
                  </a:solidFill>
                </a:rPr>
                <a:t>  }</a:t>
              </a:r>
            </a:p>
            <a:p>
              <a:r>
                <a:rPr lang="en-US" altLang="zh-CN" dirty="0" smtClean="0"/>
                <a:t>};</a:t>
              </a:r>
            </a:p>
            <a:p>
              <a:endParaRPr lang="en-US" altLang="zh-CN" dirty="0" smtClean="0"/>
            </a:p>
            <a:p>
              <a:r>
                <a:rPr lang="en-US" altLang="zh-CN" dirty="0" smtClean="0"/>
                <a:t>#</a:t>
              </a:r>
              <a:r>
                <a:rPr lang="en-US" altLang="zh-CN" dirty="0" err="1" smtClean="0"/>
                <a:t>endif</a:t>
              </a:r>
              <a:endParaRPr lang="en-US" altLang="zh-CN" dirty="0"/>
            </a:p>
          </p:txBody>
        </p:sp>
        <p:sp>
          <p:nvSpPr>
            <p:cNvPr id="13" name="TextBox 12"/>
            <p:cNvSpPr txBox="1"/>
            <p:nvPr/>
          </p:nvSpPr>
          <p:spPr>
            <a:xfrm>
              <a:off x="6203830" y="1124745"/>
              <a:ext cx="2971090" cy="369332"/>
            </a:xfrm>
            <a:prstGeom prst="rect">
              <a:avLst/>
            </a:prstGeom>
            <a:noFill/>
          </p:spPr>
          <p:txBody>
            <a:bodyPr wrap="square" rtlCol="0">
              <a:spAutoFit/>
            </a:bodyPr>
            <a:lstStyle/>
            <a:p>
              <a:pPr algn="r"/>
              <a:r>
                <a:rPr lang="en-US" altLang="zh-CN" dirty="0" err="1" smtClean="0">
                  <a:solidFill>
                    <a:srgbClr val="FF0000"/>
                  </a:solidFill>
                </a:rPr>
                <a:t>HawaiianPizzaFactory.h</a:t>
              </a:r>
              <a:endParaRPr lang="zh-CN" altLang="en-US" dirty="0">
                <a:solidFill>
                  <a:srgbClr val="FF0000"/>
                </a:solidFill>
              </a:endParaRP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我们的主程序变成了</a:t>
            </a:r>
            <a:r>
              <a:rPr lang="en-US" altLang="zh-CN" dirty="0" smtClean="0"/>
              <a:t>……</a:t>
            </a:r>
            <a:endParaRPr lang="zh-CN" altLang="en-US" dirty="0"/>
          </a:p>
        </p:txBody>
      </p:sp>
      <p:sp>
        <p:nvSpPr>
          <p:cNvPr id="4" name="TextBox 3"/>
          <p:cNvSpPr txBox="1"/>
          <p:nvPr/>
        </p:nvSpPr>
        <p:spPr>
          <a:xfrm>
            <a:off x="179512" y="1268760"/>
            <a:ext cx="8778706" cy="4524315"/>
          </a:xfrm>
          <a:prstGeom prst="rect">
            <a:avLst/>
          </a:prstGeom>
          <a:noFill/>
          <a:ln w="31750">
            <a:solidFill>
              <a:srgbClr val="0070C0"/>
            </a:solidFill>
          </a:ln>
        </p:spPr>
        <p:txBody>
          <a:bodyPr wrap="square" rtlCol="0">
            <a:spAutoFit/>
          </a:bodyPr>
          <a:lstStyle>
            <a:defPPr>
              <a:defRPr lang="zh-CN"/>
            </a:defPPr>
            <a:lvl1pPr>
              <a:defRPr>
                <a:solidFill>
                  <a:srgbClr val="006666"/>
                </a:solidFill>
                <a:latin typeface="Letter Gothic" pitchFamily="49" charset="0"/>
                <a:cs typeface="Courier New" pitchFamily="49" charset="0"/>
              </a:defRPr>
            </a:lvl1pPr>
          </a:lstStyle>
          <a:p>
            <a:r>
              <a:rPr lang="en-US" altLang="zh-CN" dirty="0" smtClean="0"/>
              <a:t>#include "</a:t>
            </a:r>
            <a:r>
              <a:rPr lang="en-US" altLang="zh-CN" dirty="0" err="1" smtClean="0"/>
              <a:t>PizzaStore.h</a:t>
            </a:r>
            <a:r>
              <a:rPr lang="en-US" altLang="zh-CN" dirty="0" smtClean="0"/>
              <a:t>"</a:t>
            </a:r>
          </a:p>
          <a:p>
            <a:r>
              <a:rPr lang="en-US" altLang="zh-CN" dirty="0" smtClean="0"/>
              <a:t>#include "</a:t>
            </a:r>
            <a:r>
              <a:rPr lang="en-US" altLang="zh-CN" dirty="0" err="1" smtClean="0"/>
              <a:t>PizzaFactory.h</a:t>
            </a:r>
            <a:r>
              <a:rPr lang="en-US" altLang="zh-CN" dirty="0" smtClean="0"/>
              <a:t>"</a:t>
            </a:r>
          </a:p>
          <a:p>
            <a:r>
              <a:rPr lang="en-US" altLang="zh-CN" dirty="0" smtClean="0"/>
              <a:t>#include "</a:t>
            </a:r>
            <a:r>
              <a:rPr lang="en-US" altLang="zh-CN" dirty="0" err="1" smtClean="0"/>
              <a:t>CheesePizzaFactory.h</a:t>
            </a:r>
            <a:r>
              <a:rPr lang="en-US" altLang="zh-CN" dirty="0" smtClean="0"/>
              <a:t>"</a:t>
            </a:r>
          </a:p>
          <a:p>
            <a:r>
              <a:rPr lang="en-US" altLang="zh-CN" dirty="0" smtClean="0"/>
              <a:t>#include "</a:t>
            </a:r>
            <a:r>
              <a:rPr lang="en-US" altLang="zh-CN" dirty="0" err="1" smtClean="0"/>
              <a:t>VeggiePizzaFactory.h</a:t>
            </a:r>
            <a:r>
              <a:rPr lang="en-US" altLang="zh-CN" dirty="0" smtClean="0"/>
              <a:t>“</a:t>
            </a:r>
          </a:p>
          <a:p>
            <a:endParaRPr lang="en-US" altLang="zh-CN" dirty="0" smtClean="0"/>
          </a:p>
          <a:p>
            <a:r>
              <a:rPr lang="en-US" altLang="zh-CN" dirty="0" err="1" smtClean="0"/>
              <a:t>int</a:t>
            </a:r>
            <a:r>
              <a:rPr lang="en-US" altLang="zh-CN" dirty="0" smtClean="0"/>
              <a:t> main() {</a:t>
            </a:r>
          </a:p>
          <a:p>
            <a:r>
              <a:rPr lang="en-US" altLang="zh-CN" dirty="0" smtClean="0"/>
              <a:t>  </a:t>
            </a:r>
            <a:r>
              <a:rPr lang="en-US" altLang="zh-CN" dirty="0" err="1" smtClean="0"/>
              <a:t>PizzaStore</a:t>
            </a:r>
            <a:r>
              <a:rPr lang="en-US" altLang="zh-CN" dirty="0" smtClean="0"/>
              <a:t> *store = new </a:t>
            </a:r>
            <a:r>
              <a:rPr lang="en-US" altLang="zh-CN" dirty="0" err="1" smtClean="0"/>
              <a:t>PizzaStore</a:t>
            </a:r>
            <a:r>
              <a:rPr lang="en-US" altLang="zh-CN" dirty="0" smtClean="0"/>
              <a:t>();</a:t>
            </a:r>
          </a:p>
          <a:p>
            <a:r>
              <a:rPr lang="en-US" altLang="zh-CN" b="1" dirty="0" smtClean="0">
                <a:solidFill>
                  <a:srgbClr val="FF0000"/>
                </a:solidFill>
              </a:rPr>
              <a:t>  </a:t>
            </a:r>
            <a:r>
              <a:rPr lang="en-US" altLang="zh-CN" b="1" dirty="0" err="1" smtClean="0">
                <a:solidFill>
                  <a:srgbClr val="FF0000"/>
                </a:solidFill>
              </a:rPr>
              <a:t>PizzaFactory</a:t>
            </a:r>
            <a:r>
              <a:rPr lang="en-US" altLang="zh-CN" b="1" dirty="0" smtClean="0">
                <a:solidFill>
                  <a:srgbClr val="FF0000"/>
                </a:solidFill>
              </a:rPr>
              <a:t> *factory = new </a:t>
            </a:r>
            <a:r>
              <a:rPr lang="en-US" altLang="zh-CN" b="1" dirty="0" err="1" smtClean="0">
                <a:solidFill>
                  <a:srgbClr val="FF0000"/>
                </a:solidFill>
              </a:rPr>
              <a:t>HawaiianPizzaFactory</a:t>
            </a:r>
            <a:r>
              <a:rPr lang="en-US" altLang="zh-CN" b="1" dirty="0" smtClean="0">
                <a:solidFill>
                  <a:srgbClr val="FF0000"/>
                </a:solidFill>
              </a:rPr>
              <a:t>();</a:t>
            </a:r>
          </a:p>
          <a:p>
            <a:r>
              <a:rPr lang="en-US" altLang="zh-CN" b="1" dirty="0" smtClean="0">
                <a:solidFill>
                  <a:srgbClr val="FF0000"/>
                </a:solidFill>
              </a:rPr>
              <a:t>  Pizza *pizza = store-&gt;</a:t>
            </a:r>
            <a:r>
              <a:rPr lang="en-US" altLang="zh-CN" b="1" dirty="0" err="1" smtClean="0">
                <a:solidFill>
                  <a:srgbClr val="FF0000"/>
                </a:solidFill>
              </a:rPr>
              <a:t>orderPizza</a:t>
            </a:r>
            <a:r>
              <a:rPr lang="en-US" altLang="zh-CN" b="1" dirty="0" smtClean="0">
                <a:solidFill>
                  <a:srgbClr val="FF0000"/>
                </a:solidFill>
              </a:rPr>
              <a:t>(factory);</a:t>
            </a:r>
          </a:p>
          <a:p>
            <a:r>
              <a:rPr lang="en-US" altLang="zh-CN" dirty="0" smtClean="0"/>
              <a:t>  </a:t>
            </a:r>
          </a:p>
          <a:p>
            <a:r>
              <a:rPr lang="en-US" altLang="zh-CN" dirty="0" smtClean="0"/>
              <a:t>  delete pizza;</a:t>
            </a:r>
          </a:p>
          <a:p>
            <a:r>
              <a:rPr lang="en-US" altLang="zh-CN" dirty="0" smtClean="0"/>
              <a:t>  delete factory;</a:t>
            </a:r>
          </a:p>
          <a:p>
            <a:r>
              <a:rPr lang="en-US" altLang="zh-CN" dirty="0" smtClean="0"/>
              <a:t>  delete store;</a:t>
            </a:r>
          </a:p>
          <a:p>
            <a:endParaRPr lang="en-US" altLang="zh-CN" dirty="0" smtClean="0"/>
          </a:p>
          <a:p>
            <a:r>
              <a:rPr lang="en-US" altLang="zh-CN" dirty="0" smtClean="0"/>
              <a:t>  return 0;</a:t>
            </a:r>
          </a:p>
          <a:p>
            <a:r>
              <a:rPr lang="en-US" altLang="zh-CN" dirty="0" smtClean="0"/>
              <a:t>}</a:t>
            </a:r>
          </a:p>
        </p:txBody>
      </p:sp>
      <p:grpSp>
        <p:nvGrpSpPr>
          <p:cNvPr id="3" name="组合 5"/>
          <p:cNvGrpSpPr/>
          <p:nvPr/>
        </p:nvGrpSpPr>
        <p:grpSpPr>
          <a:xfrm>
            <a:off x="611560" y="4581128"/>
            <a:ext cx="8064896" cy="1705372"/>
            <a:chOff x="611560" y="4581128"/>
            <a:chExt cx="8064896" cy="1705372"/>
          </a:xfrm>
        </p:grpSpPr>
        <p:sp>
          <p:nvSpPr>
            <p:cNvPr id="5" name="TextBox 4"/>
            <p:cNvSpPr txBox="1"/>
            <p:nvPr/>
          </p:nvSpPr>
          <p:spPr>
            <a:xfrm>
              <a:off x="2411760" y="5229200"/>
              <a:ext cx="6264696" cy="646331"/>
            </a:xfrm>
            <a:prstGeom prst="rect">
              <a:avLst/>
            </a:prstGeom>
            <a:noFill/>
          </p:spPr>
          <p:txBody>
            <a:bodyPr wrap="square" rtlCol="0">
              <a:spAutoFit/>
            </a:bodyPr>
            <a:lstStyle/>
            <a:p>
              <a:pPr algn="ctr"/>
              <a:r>
                <a:rPr lang="zh-CN" altLang="en-US" sz="3600" b="1" dirty="0" smtClean="0">
                  <a:solidFill>
                    <a:srgbClr val="FF0000"/>
                  </a:solidFill>
                </a:rPr>
                <a:t>在这里，我们怎样实现的扩展？</a:t>
              </a:r>
              <a:endParaRPr lang="zh-CN" altLang="en-US" sz="3600" b="1" dirty="0">
                <a:solidFill>
                  <a:srgbClr val="FF0000"/>
                </a:solidFill>
              </a:endParaRPr>
            </a:p>
          </p:txBody>
        </p:sp>
        <p:pic>
          <p:nvPicPr>
            <p:cNvPr id="1026"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11560" y="4581128"/>
              <a:ext cx="1705372" cy="1705372"/>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工厂方法</a:t>
            </a:r>
            <a:endParaRPr lang="zh-CN" altLang="en-US" dirty="0"/>
          </a:p>
        </p:txBody>
      </p:sp>
      <p:pic>
        <p:nvPicPr>
          <p:cNvPr id="2051"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0" y="1628800"/>
            <a:ext cx="9144000" cy="421860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工厂方法与</a:t>
            </a:r>
            <a:r>
              <a:rPr lang="en-US" altLang="zh-CN" dirty="0" smtClean="0"/>
              <a:t>OOP</a:t>
            </a:r>
            <a:r>
              <a:rPr lang="zh-CN" altLang="en-US" dirty="0" smtClean="0"/>
              <a:t>原则</a:t>
            </a:r>
            <a:endParaRPr lang="zh-CN" altLang="en-US" dirty="0"/>
          </a:p>
        </p:txBody>
      </p:sp>
      <p:graphicFrame>
        <p:nvGraphicFramePr>
          <p:cNvPr id="4" name="内容占位符 3"/>
          <p:cNvGraphicFramePr>
            <a:graphicFrameLocks noGrp="1"/>
          </p:cNvGraphicFramePr>
          <p:nvPr>
            <p:ph idx="1"/>
          </p:nvPr>
        </p:nvGraphicFramePr>
        <p:xfrm>
          <a:off x="827584" y="1124744"/>
          <a:ext cx="7921625" cy="52562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923D3790-767C-4BFC-9CAC-51CE91AF307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73616BA5-A8B2-4A16-80C7-0F443CFD104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995030DA-7430-4DF1-8675-261989166572}"/>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964B8F7D-DEC2-4166-9BB3-9790108A5B68}"/>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AEDE296A-0305-4FAA-8D4B-55AE520331EB}"/>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5D909F59-B1D6-4B14-ABDA-1084930D270C}"/>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改造文档</a:t>
            </a:r>
            <a:r>
              <a:rPr lang="zh-CN" altLang="en-US" smtClean="0"/>
              <a:t>查看器（</a:t>
            </a:r>
            <a:r>
              <a:rPr lang="en-US" altLang="zh-CN" smtClean="0"/>
              <a:t>1</a:t>
            </a:r>
            <a:r>
              <a:rPr lang="zh-CN" altLang="en-US" smtClean="0"/>
              <a:t>）</a:t>
            </a:r>
            <a:endParaRPr lang="zh-CN" altLang="en-US" dirty="0"/>
          </a:p>
        </p:txBody>
      </p:sp>
      <p:sp>
        <p:nvSpPr>
          <p:cNvPr id="5" name="TextBox 4"/>
          <p:cNvSpPr txBox="1"/>
          <p:nvPr/>
        </p:nvSpPr>
        <p:spPr>
          <a:xfrm>
            <a:off x="755576" y="1484784"/>
            <a:ext cx="7560840" cy="3970318"/>
          </a:xfrm>
          <a:prstGeom prst="rect">
            <a:avLst/>
          </a:prstGeom>
          <a:noFill/>
          <a:ln w="31750">
            <a:solidFill>
              <a:srgbClr val="0070C0"/>
            </a:solidFill>
          </a:ln>
        </p:spPr>
        <p:txBody>
          <a:bodyPr wrap="square" rtlCol="0">
            <a:spAutoFit/>
          </a:bodyPr>
          <a:lstStyle>
            <a:defPPr>
              <a:defRPr lang="zh-CN"/>
            </a:defPPr>
            <a:lvl1pPr>
              <a:defRPr>
                <a:solidFill>
                  <a:srgbClr val="006666"/>
                </a:solidFill>
                <a:latin typeface="Letter Gothic" pitchFamily="49" charset="0"/>
                <a:cs typeface="Courier New" pitchFamily="49" charset="0"/>
              </a:defRPr>
            </a:lvl1pPr>
          </a:lstStyle>
          <a:p>
            <a:r>
              <a:rPr lang="en-US" altLang="zh-CN" dirty="0" smtClean="0"/>
              <a:t>class </a:t>
            </a:r>
            <a:r>
              <a:rPr lang="en-US" altLang="zh-CN" err="1" smtClean="0"/>
              <a:t>DocViewerFactory</a:t>
            </a:r>
            <a:r>
              <a:rPr lang="en-US" altLang="zh-CN" smtClean="0"/>
              <a:t> </a:t>
            </a:r>
          </a:p>
          <a:p>
            <a:r>
              <a:rPr lang="en-US" altLang="zh-CN" smtClean="0"/>
              <a:t>{</a:t>
            </a:r>
            <a:endParaRPr lang="en-US" altLang="zh-CN" dirty="0" smtClean="0"/>
          </a:p>
          <a:p>
            <a:r>
              <a:rPr lang="en-US" altLang="zh-CN" dirty="0" smtClean="0"/>
              <a:t>public:</a:t>
            </a:r>
          </a:p>
          <a:p>
            <a:r>
              <a:rPr lang="en-US" altLang="zh-CN" b="1" dirty="0" smtClean="0">
                <a:solidFill>
                  <a:srgbClr val="FF0000"/>
                </a:solidFill>
              </a:rPr>
              <a:t>  virtual </a:t>
            </a:r>
            <a:r>
              <a:rPr lang="en-US" altLang="zh-CN" b="1" dirty="0" err="1" smtClean="0">
                <a:solidFill>
                  <a:srgbClr val="FF0000"/>
                </a:solidFill>
              </a:rPr>
              <a:t>DocView</a:t>
            </a:r>
            <a:r>
              <a:rPr lang="en-US" altLang="zh-CN" b="1" dirty="0" smtClean="0">
                <a:solidFill>
                  <a:srgbClr val="FF0000"/>
                </a:solidFill>
              </a:rPr>
              <a:t> *</a:t>
            </a:r>
            <a:r>
              <a:rPr lang="en-US" altLang="zh-CN" b="1" dirty="0" err="1" smtClean="0">
                <a:solidFill>
                  <a:srgbClr val="FF0000"/>
                </a:solidFill>
              </a:rPr>
              <a:t>createDocView</a:t>
            </a:r>
            <a:r>
              <a:rPr lang="en-US" altLang="zh-CN" b="1" dirty="0" smtClean="0">
                <a:solidFill>
                  <a:srgbClr val="FF0000"/>
                </a:solidFill>
              </a:rPr>
              <a:t>() = 0;</a:t>
            </a:r>
            <a:endParaRPr lang="en-US" altLang="zh-CN" dirty="0" smtClean="0"/>
          </a:p>
          <a:p>
            <a:r>
              <a:rPr lang="en-US" altLang="zh-CN" smtClean="0"/>
              <a:t>};</a:t>
            </a:r>
          </a:p>
          <a:p>
            <a:endParaRPr lang="en-US" altLang="zh-CN"/>
          </a:p>
          <a:p>
            <a:r>
              <a:rPr lang="en-US" altLang="zh-CN"/>
              <a:t>class PDFViewerFactory  : public DocViewerFactory </a:t>
            </a:r>
            <a:endParaRPr lang="en-US" altLang="zh-CN" smtClean="0"/>
          </a:p>
          <a:p>
            <a:r>
              <a:rPr lang="en-US" altLang="zh-CN" smtClean="0"/>
              <a:t>{</a:t>
            </a:r>
            <a:endParaRPr lang="en-US" altLang="zh-CN"/>
          </a:p>
          <a:p>
            <a:r>
              <a:rPr lang="en-US" altLang="zh-CN"/>
              <a:t>public:</a:t>
            </a:r>
          </a:p>
          <a:p>
            <a:r>
              <a:rPr lang="en-US" altLang="zh-CN" b="1">
                <a:solidFill>
                  <a:srgbClr val="FF0000"/>
                </a:solidFill>
              </a:rPr>
              <a:t>  DocView *createDocView() {</a:t>
            </a:r>
          </a:p>
          <a:p>
            <a:r>
              <a:rPr lang="en-US" altLang="zh-CN" b="1">
                <a:solidFill>
                  <a:srgbClr val="FF0000"/>
                </a:solidFill>
              </a:rPr>
              <a:t>    return new PDFViewer();</a:t>
            </a:r>
          </a:p>
          <a:p>
            <a:r>
              <a:rPr lang="en-US" altLang="zh-CN" b="1">
                <a:solidFill>
                  <a:srgbClr val="FF0000"/>
                </a:solidFill>
              </a:rPr>
              <a:t>  }</a:t>
            </a:r>
          </a:p>
          <a:p>
            <a:r>
              <a:rPr lang="en-US" altLang="zh-CN"/>
              <a:t>};</a:t>
            </a:r>
          </a:p>
          <a:p>
            <a:endParaRPr lang="en-US" altLang="zh-CN"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改造文档查看器</a:t>
            </a:r>
            <a:endParaRPr lang="zh-CN" altLang="en-US" dirty="0"/>
          </a:p>
        </p:txBody>
      </p:sp>
      <p:sp>
        <p:nvSpPr>
          <p:cNvPr id="4" name="TextBox 3"/>
          <p:cNvSpPr txBox="1"/>
          <p:nvPr/>
        </p:nvSpPr>
        <p:spPr>
          <a:xfrm>
            <a:off x="683568" y="1340768"/>
            <a:ext cx="7920880" cy="4801314"/>
          </a:xfrm>
          <a:prstGeom prst="rect">
            <a:avLst/>
          </a:prstGeom>
          <a:noFill/>
          <a:ln w="31750">
            <a:solidFill>
              <a:srgbClr val="0070C0"/>
            </a:solidFill>
          </a:ln>
        </p:spPr>
        <p:txBody>
          <a:bodyPr wrap="square" rtlCol="0">
            <a:spAutoFit/>
          </a:bodyPr>
          <a:lstStyle>
            <a:defPPr>
              <a:defRPr lang="zh-CN"/>
            </a:defPPr>
            <a:lvl1pPr>
              <a:defRPr>
                <a:solidFill>
                  <a:srgbClr val="006666"/>
                </a:solidFill>
                <a:latin typeface="Letter Gothic" pitchFamily="49" charset="0"/>
                <a:cs typeface="Courier New" pitchFamily="49" charset="0"/>
              </a:defRPr>
            </a:lvl1pPr>
          </a:lstStyle>
          <a:p>
            <a:r>
              <a:rPr lang="en-US" altLang="zh-CN" dirty="0" smtClean="0"/>
              <a:t>class </a:t>
            </a:r>
            <a:r>
              <a:rPr lang="en-US" altLang="zh-CN" err="1" smtClean="0"/>
              <a:t>DocumentViewer</a:t>
            </a:r>
            <a:r>
              <a:rPr lang="en-US" altLang="zh-CN" smtClean="0"/>
              <a:t> </a:t>
            </a:r>
          </a:p>
          <a:p>
            <a:r>
              <a:rPr lang="en-US" altLang="zh-CN" smtClean="0"/>
              <a:t>{</a:t>
            </a:r>
            <a:endParaRPr lang="en-US" altLang="zh-CN" dirty="0" smtClean="0"/>
          </a:p>
          <a:p>
            <a:r>
              <a:rPr lang="en-US" altLang="zh-CN" dirty="0" smtClean="0"/>
              <a:t>  </a:t>
            </a:r>
            <a:r>
              <a:rPr lang="en-US" altLang="zh-CN" b="1" dirty="0" err="1" smtClean="0">
                <a:solidFill>
                  <a:srgbClr val="C00000"/>
                </a:solidFill>
              </a:rPr>
              <a:t>DocViewerFactory</a:t>
            </a:r>
            <a:r>
              <a:rPr lang="en-US" altLang="zh-CN" b="1" dirty="0" smtClean="0">
                <a:solidFill>
                  <a:srgbClr val="C00000"/>
                </a:solidFill>
              </a:rPr>
              <a:t> *</a:t>
            </a:r>
            <a:r>
              <a:rPr lang="en-US" altLang="zh-CN" b="1" dirty="0" err="1" smtClean="0">
                <a:solidFill>
                  <a:srgbClr val="C00000"/>
                </a:solidFill>
              </a:rPr>
              <a:t>m_factory</a:t>
            </a:r>
            <a:r>
              <a:rPr lang="en-US" altLang="zh-CN" b="1" dirty="0" smtClean="0">
                <a:solidFill>
                  <a:srgbClr val="C00000"/>
                </a:solidFill>
              </a:rPr>
              <a:t>;</a:t>
            </a:r>
          </a:p>
          <a:p>
            <a:endParaRPr lang="en-US" altLang="zh-CN" dirty="0" smtClean="0"/>
          </a:p>
          <a:p>
            <a:r>
              <a:rPr lang="en-US" altLang="zh-CN" dirty="0" smtClean="0"/>
              <a:t>public:</a:t>
            </a:r>
          </a:p>
          <a:p>
            <a:r>
              <a:rPr lang="en-US" altLang="zh-CN" dirty="0" smtClean="0"/>
              <a:t>  </a:t>
            </a:r>
            <a:r>
              <a:rPr lang="en-US" altLang="zh-CN" dirty="0" err="1" smtClean="0"/>
              <a:t>DocumentViewer</a:t>
            </a:r>
            <a:r>
              <a:rPr lang="en-US" altLang="zh-CN" dirty="0" smtClean="0"/>
              <a:t>(</a:t>
            </a:r>
            <a:r>
              <a:rPr lang="en-US" altLang="zh-CN" dirty="0" err="1" smtClean="0"/>
              <a:t>DocViewerFactory</a:t>
            </a:r>
            <a:r>
              <a:rPr lang="en-US" altLang="zh-CN" dirty="0" smtClean="0"/>
              <a:t> * factory) : </a:t>
            </a:r>
            <a:r>
              <a:rPr lang="en-US" altLang="zh-CN" dirty="0" err="1" smtClean="0"/>
              <a:t>m_factory</a:t>
            </a:r>
            <a:r>
              <a:rPr lang="en-US" altLang="zh-CN" dirty="0" smtClean="0"/>
              <a:t>(factory</a:t>
            </a:r>
            <a:r>
              <a:rPr lang="en-US" altLang="zh-CN" smtClean="0"/>
              <a:t>) </a:t>
            </a:r>
          </a:p>
          <a:p>
            <a:r>
              <a:rPr lang="en-US" altLang="zh-CN"/>
              <a:t> </a:t>
            </a:r>
            <a:r>
              <a:rPr lang="en-US" altLang="zh-CN" smtClean="0"/>
              <a:t> {</a:t>
            </a:r>
          </a:p>
          <a:p>
            <a:r>
              <a:rPr lang="en-US" altLang="zh-CN"/>
              <a:t> </a:t>
            </a:r>
            <a:r>
              <a:rPr lang="en-US" altLang="zh-CN" smtClean="0"/>
              <a:t> }</a:t>
            </a:r>
            <a:endParaRPr lang="en-US" altLang="zh-CN" dirty="0" smtClean="0"/>
          </a:p>
          <a:p>
            <a:endParaRPr lang="en-US" altLang="zh-CN" dirty="0" smtClean="0"/>
          </a:p>
          <a:p>
            <a:r>
              <a:rPr lang="en-US" altLang="zh-CN" b="1" dirty="0" smtClean="0">
                <a:solidFill>
                  <a:srgbClr val="C00000"/>
                </a:solidFill>
              </a:rPr>
              <a:t>  </a:t>
            </a:r>
            <a:r>
              <a:rPr lang="en-US" altLang="zh-CN" b="1" dirty="0" err="1" smtClean="0">
                <a:solidFill>
                  <a:srgbClr val="C00000"/>
                </a:solidFill>
              </a:rPr>
              <a:t>DocView</a:t>
            </a:r>
            <a:r>
              <a:rPr lang="en-US" altLang="zh-CN" b="1" dirty="0" smtClean="0">
                <a:solidFill>
                  <a:srgbClr val="C00000"/>
                </a:solidFill>
              </a:rPr>
              <a:t> *</a:t>
            </a:r>
            <a:r>
              <a:rPr lang="en-US" altLang="zh-CN" b="1" dirty="0" err="1" smtClean="0">
                <a:solidFill>
                  <a:srgbClr val="C00000"/>
                </a:solidFill>
              </a:rPr>
              <a:t>viewDocument</a:t>
            </a:r>
            <a:r>
              <a:rPr lang="en-US" altLang="zh-CN" b="1" smtClean="0">
                <a:solidFill>
                  <a:srgbClr val="C00000"/>
                </a:solidFill>
              </a:rPr>
              <a:t>() </a:t>
            </a:r>
          </a:p>
          <a:p>
            <a:r>
              <a:rPr lang="en-US" altLang="zh-CN" b="1">
                <a:solidFill>
                  <a:srgbClr val="C00000"/>
                </a:solidFill>
              </a:rPr>
              <a:t> </a:t>
            </a:r>
            <a:r>
              <a:rPr lang="en-US" altLang="zh-CN" b="1" smtClean="0">
                <a:solidFill>
                  <a:srgbClr val="C00000"/>
                </a:solidFill>
              </a:rPr>
              <a:t> {</a:t>
            </a:r>
            <a:endParaRPr lang="en-US" altLang="zh-CN" b="1" dirty="0" smtClean="0">
              <a:solidFill>
                <a:srgbClr val="C00000"/>
              </a:solidFill>
            </a:endParaRPr>
          </a:p>
          <a:p>
            <a:r>
              <a:rPr lang="en-US" altLang="zh-CN" b="1" dirty="0" smtClean="0">
                <a:solidFill>
                  <a:srgbClr val="C00000"/>
                </a:solidFill>
              </a:rPr>
              <a:t>    </a:t>
            </a:r>
            <a:r>
              <a:rPr lang="en-US" altLang="zh-CN" b="1" dirty="0" err="1" smtClean="0">
                <a:solidFill>
                  <a:srgbClr val="C00000"/>
                </a:solidFill>
              </a:rPr>
              <a:t>DocView</a:t>
            </a:r>
            <a:r>
              <a:rPr lang="en-US" altLang="zh-CN" b="1" dirty="0" smtClean="0">
                <a:solidFill>
                  <a:srgbClr val="C00000"/>
                </a:solidFill>
              </a:rPr>
              <a:t> *</a:t>
            </a:r>
            <a:r>
              <a:rPr lang="en-US" altLang="zh-CN" b="1" dirty="0" err="1" smtClean="0">
                <a:solidFill>
                  <a:srgbClr val="C00000"/>
                </a:solidFill>
              </a:rPr>
              <a:t>docView</a:t>
            </a:r>
            <a:r>
              <a:rPr lang="en-US" altLang="zh-CN" b="1" dirty="0" smtClean="0">
                <a:solidFill>
                  <a:srgbClr val="C00000"/>
                </a:solidFill>
              </a:rPr>
              <a:t> = </a:t>
            </a:r>
            <a:r>
              <a:rPr lang="en-US" altLang="zh-CN" b="1" dirty="0" err="1" smtClean="0">
                <a:solidFill>
                  <a:srgbClr val="C00000"/>
                </a:solidFill>
              </a:rPr>
              <a:t>m_factory</a:t>
            </a:r>
            <a:r>
              <a:rPr lang="en-US" altLang="zh-CN" b="1" dirty="0" smtClean="0">
                <a:solidFill>
                  <a:srgbClr val="C00000"/>
                </a:solidFill>
              </a:rPr>
              <a:t>-&gt;</a:t>
            </a:r>
            <a:r>
              <a:rPr lang="en-US" altLang="zh-CN" b="1" dirty="0" err="1" smtClean="0">
                <a:solidFill>
                  <a:srgbClr val="C00000"/>
                </a:solidFill>
              </a:rPr>
              <a:t>createDocView</a:t>
            </a:r>
            <a:r>
              <a:rPr lang="en-US" altLang="zh-CN" b="1" dirty="0" smtClean="0">
                <a:solidFill>
                  <a:srgbClr val="C00000"/>
                </a:solidFill>
              </a:rPr>
              <a:t>();</a:t>
            </a:r>
          </a:p>
          <a:p>
            <a:endParaRPr lang="en-US" altLang="zh-CN" b="1" dirty="0" smtClean="0">
              <a:solidFill>
                <a:srgbClr val="C00000"/>
              </a:solidFill>
            </a:endParaRPr>
          </a:p>
          <a:p>
            <a:r>
              <a:rPr lang="en-US" altLang="zh-CN" b="1" dirty="0" smtClean="0">
                <a:solidFill>
                  <a:srgbClr val="C00000"/>
                </a:solidFill>
              </a:rPr>
              <a:t>    </a:t>
            </a:r>
            <a:r>
              <a:rPr lang="en-US" altLang="zh-CN" b="1" dirty="0" err="1" smtClean="0">
                <a:solidFill>
                  <a:srgbClr val="C00000"/>
                </a:solidFill>
              </a:rPr>
              <a:t>docView</a:t>
            </a:r>
            <a:r>
              <a:rPr lang="en-US" altLang="zh-CN" b="1" dirty="0" smtClean="0">
                <a:solidFill>
                  <a:srgbClr val="C00000"/>
                </a:solidFill>
              </a:rPr>
              <a:t> -&gt; </a:t>
            </a:r>
            <a:r>
              <a:rPr lang="en-US" altLang="zh-CN" b="1" dirty="0" err="1" smtClean="0">
                <a:solidFill>
                  <a:srgbClr val="C00000"/>
                </a:solidFill>
              </a:rPr>
              <a:t>viewDocument</a:t>
            </a:r>
            <a:r>
              <a:rPr lang="en-US" altLang="zh-CN" b="1" dirty="0" smtClean="0">
                <a:solidFill>
                  <a:srgbClr val="C00000"/>
                </a:solidFill>
              </a:rPr>
              <a:t>();</a:t>
            </a:r>
          </a:p>
          <a:p>
            <a:r>
              <a:rPr lang="en-US" altLang="zh-CN" b="1" dirty="0" smtClean="0">
                <a:solidFill>
                  <a:srgbClr val="C00000"/>
                </a:solidFill>
              </a:rPr>
              <a:t>    return  </a:t>
            </a:r>
            <a:r>
              <a:rPr lang="en-US" altLang="zh-CN" b="1" dirty="0" err="1" smtClean="0">
                <a:solidFill>
                  <a:srgbClr val="C00000"/>
                </a:solidFill>
              </a:rPr>
              <a:t>docView</a:t>
            </a:r>
            <a:r>
              <a:rPr lang="en-US" altLang="zh-CN" b="1" dirty="0" smtClean="0">
                <a:solidFill>
                  <a:srgbClr val="C00000"/>
                </a:solidFill>
              </a:rPr>
              <a:t>;</a:t>
            </a:r>
          </a:p>
          <a:p>
            <a:r>
              <a:rPr lang="en-US" altLang="zh-CN" b="1" dirty="0" smtClean="0">
                <a:solidFill>
                  <a:srgbClr val="C00000"/>
                </a:solidFill>
              </a:rPr>
              <a:t>  }</a:t>
            </a:r>
          </a:p>
          <a:p>
            <a:r>
              <a:rPr lang="en-US" altLang="zh-CN" dirty="0" smtClean="0"/>
              <a:t>};</a:t>
            </a:r>
          </a:p>
        </p:txBody>
      </p:sp>
    </p:spTree>
    <p:extLst>
      <p:ext uri="{BB962C8B-B14F-4D97-AF65-F5344CB8AC3E}">
        <p14:creationId xmlns:p14="http://schemas.microsoft.com/office/powerpoint/2010/main" val="2206003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文档查看器的主程序</a:t>
            </a:r>
            <a:endParaRPr lang="zh-CN" altLang="en-US" dirty="0"/>
          </a:p>
        </p:txBody>
      </p:sp>
      <p:sp>
        <p:nvSpPr>
          <p:cNvPr id="4" name="TextBox 3"/>
          <p:cNvSpPr txBox="1"/>
          <p:nvPr/>
        </p:nvSpPr>
        <p:spPr>
          <a:xfrm>
            <a:off x="683568" y="1196752"/>
            <a:ext cx="7920880" cy="5355312"/>
          </a:xfrm>
          <a:prstGeom prst="rect">
            <a:avLst/>
          </a:prstGeom>
          <a:noFill/>
          <a:ln w="31750">
            <a:solidFill>
              <a:srgbClr val="0070C0"/>
            </a:solidFill>
          </a:ln>
        </p:spPr>
        <p:txBody>
          <a:bodyPr wrap="square" rtlCol="0">
            <a:spAutoFit/>
          </a:bodyPr>
          <a:lstStyle>
            <a:defPPr>
              <a:defRPr lang="zh-CN"/>
            </a:defPPr>
            <a:lvl1pPr>
              <a:defRPr>
                <a:solidFill>
                  <a:srgbClr val="006666"/>
                </a:solidFill>
                <a:latin typeface="Letter Gothic" pitchFamily="49" charset="0"/>
                <a:cs typeface="Courier New" pitchFamily="49" charset="0"/>
              </a:defRPr>
            </a:lvl1pPr>
          </a:lstStyle>
          <a:p>
            <a:r>
              <a:rPr lang="en-US" altLang="zh-CN" dirty="0" err="1" smtClean="0"/>
              <a:t>int</a:t>
            </a:r>
            <a:r>
              <a:rPr lang="en-US" altLang="zh-CN" dirty="0" smtClean="0"/>
              <a:t> main() {</a:t>
            </a:r>
          </a:p>
          <a:p>
            <a:r>
              <a:rPr lang="en-US" altLang="zh-CN" dirty="0" smtClean="0"/>
              <a:t>  </a:t>
            </a:r>
            <a:r>
              <a:rPr lang="en-US" altLang="zh-CN" b="1" dirty="0" err="1" smtClean="0">
                <a:solidFill>
                  <a:srgbClr val="C00000"/>
                </a:solidFill>
              </a:rPr>
              <a:t>DocViewerFactory</a:t>
            </a:r>
            <a:r>
              <a:rPr lang="en-US" altLang="zh-CN" b="1" dirty="0" smtClean="0">
                <a:solidFill>
                  <a:srgbClr val="C00000"/>
                </a:solidFill>
              </a:rPr>
              <a:t> *factory = new </a:t>
            </a:r>
            <a:r>
              <a:rPr lang="en-US" altLang="zh-CN" b="1" dirty="0" err="1" smtClean="0">
                <a:solidFill>
                  <a:srgbClr val="C00000"/>
                </a:solidFill>
              </a:rPr>
              <a:t>PDFViewerFactory</a:t>
            </a:r>
            <a:r>
              <a:rPr lang="en-US" altLang="zh-CN" b="1" dirty="0" smtClean="0">
                <a:solidFill>
                  <a:srgbClr val="C00000"/>
                </a:solidFill>
              </a:rPr>
              <a:t>();</a:t>
            </a:r>
          </a:p>
          <a:p>
            <a:r>
              <a:rPr lang="en-US" altLang="zh-CN" b="1" dirty="0" smtClean="0">
                <a:solidFill>
                  <a:srgbClr val="C00000"/>
                </a:solidFill>
              </a:rPr>
              <a:t>  </a:t>
            </a:r>
            <a:r>
              <a:rPr lang="en-US" altLang="zh-CN" b="1" dirty="0" err="1" smtClean="0">
                <a:solidFill>
                  <a:srgbClr val="C00000"/>
                </a:solidFill>
              </a:rPr>
              <a:t>DocumentViewer</a:t>
            </a:r>
            <a:r>
              <a:rPr lang="en-US" altLang="zh-CN" b="1" dirty="0" smtClean="0">
                <a:solidFill>
                  <a:srgbClr val="C00000"/>
                </a:solidFill>
              </a:rPr>
              <a:t> * viewer = new </a:t>
            </a:r>
            <a:r>
              <a:rPr lang="en-US" altLang="zh-CN" b="1" dirty="0" err="1" smtClean="0">
                <a:solidFill>
                  <a:srgbClr val="C00000"/>
                </a:solidFill>
              </a:rPr>
              <a:t>DocumentViewer</a:t>
            </a:r>
            <a:r>
              <a:rPr lang="en-US" altLang="zh-CN" b="1" dirty="0" smtClean="0">
                <a:solidFill>
                  <a:srgbClr val="C00000"/>
                </a:solidFill>
              </a:rPr>
              <a:t>(factory);</a:t>
            </a:r>
          </a:p>
          <a:p>
            <a:r>
              <a:rPr lang="en-US" altLang="zh-CN" b="1" dirty="0" smtClean="0">
                <a:solidFill>
                  <a:srgbClr val="C00000"/>
                </a:solidFill>
              </a:rPr>
              <a:t>  </a:t>
            </a:r>
          </a:p>
          <a:p>
            <a:r>
              <a:rPr lang="en-US" altLang="zh-CN" b="1" dirty="0" smtClean="0">
                <a:solidFill>
                  <a:srgbClr val="C00000"/>
                </a:solidFill>
              </a:rPr>
              <a:t>  viewer -&gt; </a:t>
            </a:r>
            <a:r>
              <a:rPr lang="en-US" altLang="zh-CN" b="1" dirty="0" err="1" smtClean="0">
                <a:solidFill>
                  <a:srgbClr val="C00000"/>
                </a:solidFill>
              </a:rPr>
              <a:t>viewDocument</a:t>
            </a:r>
            <a:r>
              <a:rPr lang="en-US" altLang="zh-CN" b="1" dirty="0" smtClean="0">
                <a:solidFill>
                  <a:srgbClr val="C00000"/>
                </a:solidFill>
              </a:rPr>
              <a:t>();</a:t>
            </a:r>
          </a:p>
          <a:p>
            <a:endParaRPr lang="en-US" altLang="zh-CN" b="1" dirty="0" smtClean="0">
              <a:solidFill>
                <a:srgbClr val="C00000"/>
              </a:solidFill>
            </a:endParaRPr>
          </a:p>
          <a:p>
            <a:r>
              <a:rPr lang="en-US" altLang="zh-CN" b="1" dirty="0" smtClean="0">
                <a:solidFill>
                  <a:srgbClr val="C00000"/>
                </a:solidFill>
              </a:rPr>
              <a:t>  delete viewer;</a:t>
            </a:r>
          </a:p>
          <a:p>
            <a:r>
              <a:rPr lang="en-US" altLang="zh-CN" b="1" dirty="0" smtClean="0">
                <a:solidFill>
                  <a:srgbClr val="C00000"/>
                </a:solidFill>
              </a:rPr>
              <a:t>  delete factory;</a:t>
            </a:r>
          </a:p>
          <a:p>
            <a:endParaRPr lang="en-US" altLang="zh-CN" b="1" dirty="0" smtClean="0">
              <a:solidFill>
                <a:srgbClr val="C00000"/>
              </a:solidFill>
            </a:endParaRPr>
          </a:p>
          <a:p>
            <a:r>
              <a:rPr lang="en-US" altLang="zh-CN" b="1" dirty="0" smtClean="0">
                <a:solidFill>
                  <a:srgbClr val="C00000"/>
                </a:solidFill>
              </a:rPr>
              <a:t>  factory = new </a:t>
            </a:r>
            <a:r>
              <a:rPr lang="en-US" altLang="zh-CN" b="1" dirty="0" err="1" smtClean="0">
                <a:solidFill>
                  <a:srgbClr val="C00000"/>
                </a:solidFill>
              </a:rPr>
              <a:t>WordViewerFactory</a:t>
            </a:r>
            <a:r>
              <a:rPr lang="en-US" altLang="zh-CN" b="1" dirty="0" smtClean="0">
                <a:solidFill>
                  <a:srgbClr val="C00000"/>
                </a:solidFill>
              </a:rPr>
              <a:t>();</a:t>
            </a:r>
          </a:p>
          <a:p>
            <a:r>
              <a:rPr lang="en-US" altLang="zh-CN" b="1" dirty="0" smtClean="0">
                <a:solidFill>
                  <a:srgbClr val="C00000"/>
                </a:solidFill>
              </a:rPr>
              <a:t>  viewer = new </a:t>
            </a:r>
            <a:r>
              <a:rPr lang="en-US" altLang="zh-CN" b="1" dirty="0" err="1" smtClean="0">
                <a:solidFill>
                  <a:srgbClr val="C00000"/>
                </a:solidFill>
              </a:rPr>
              <a:t>DocumentViewer</a:t>
            </a:r>
            <a:r>
              <a:rPr lang="en-US" altLang="zh-CN" b="1" dirty="0" smtClean="0">
                <a:solidFill>
                  <a:srgbClr val="C00000"/>
                </a:solidFill>
              </a:rPr>
              <a:t>(factory);</a:t>
            </a:r>
          </a:p>
          <a:p>
            <a:r>
              <a:rPr lang="en-US" altLang="zh-CN" b="1" dirty="0" smtClean="0">
                <a:solidFill>
                  <a:srgbClr val="C00000"/>
                </a:solidFill>
              </a:rPr>
              <a:t>  </a:t>
            </a:r>
          </a:p>
          <a:p>
            <a:r>
              <a:rPr lang="en-US" altLang="zh-CN" b="1" dirty="0" smtClean="0">
                <a:solidFill>
                  <a:srgbClr val="C00000"/>
                </a:solidFill>
              </a:rPr>
              <a:t>  viewer -&gt; </a:t>
            </a:r>
            <a:r>
              <a:rPr lang="en-US" altLang="zh-CN" b="1" dirty="0" err="1" smtClean="0">
                <a:solidFill>
                  <a:srgbClr val="C00000"/>
                </a:solidFill>
              </a:rPr>
              <a:t>viewDocument</a:t>
            </a:r>
            <a:r>
              <a:rPr lang="en-US" altLang="zh-CN" b="1" dirty="0" smtClean="0">
                <a:solidFill>
                  <a:srgbClr val="C00000"/>
                </a:solidFill>
              </a:rPr>
              <a:t>();</a:t>
            </a:r>
            <a:endParaRPr lang="en-US" altLang="zh-CN" dirty="0" smtClean="0"/>
          </a:p>
          <a:p>
            <a:endParaRPr lang="en-US" altLang="zh-CN" b="1" dirty="0" smtClean="0">
              <a:solidFill>
                <a:srgbClr val="C00000"/>
              </a:solidFill>
            </a:endParaRPr>
          </a:p>
          <a:p>
            <a:r>
              <a:rPr lang="en-US" altLang="zh-CN" b="1" dirty="0" smtClean="0">
                <a:solidFill>
                  <a:srgbClr val="C00000"/>
                </a:solidFill>
              </a:rPr>
              <a:t>  delete viewer;</a:t>
            </a:r>
          </a:p>
          <a:p>
            <a:r>
              <a:rPr lang="en-US" altLang="zh-CN" b="1" dirty="0" smtClean="0">
                <a:solidFill>
                  <a:srgbClr val="C00000"/>
                </a:solidFill>
              </a:rPr>
              <a:t>  delete factory;</a:t>
            </a:r>
          </a:p>
          <a:p>
            <a:r>
              <a:rPr lang="en-US" altLang="zh-CN" b="1" dirty="0" smtClean="0">
                <a:solidFill>
                  <a:srgbClr val="C00000"/>
                </a:solidFill>
              </a:rPr>
              <a:t>  </a:t>
            </a:r>
          </a:p>
          <a:p>
            <a:r>
              <a:rPr lang="en-US" altLang="zh-CN" b="1" dirty="0" smtClean="0">
                <a:solidFill>
                  <a:srgbClr val="C00000"/>
                </a:solidFill>
              </a:rPr>
              <a:t>  return 0;</a:t>
            </a:r>
          </a:p>
          <a:p>
            <a:r>
              <a:rPr lang="en-US" altLang="zh-CN" dirty="0" smtClean="0"/>
              <a:t>}</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参数化的工厂方法</a:t>
            </a:r>
            <a:endParaRPr lang="zh-CN" altLang="en-US" dirty="0"/>
          </a:p>
        </p:txBody>
      </p:sp>
      <p:sp>
        <p:nvSpPr>
          <p:cNvPr id="3" name="内容占位符 2"/>
          <p:cNvSpPr>
            <a:spLocks noGrp="1"/>
          </p:cNvSpPr>
          <p:nvPr>
            <p:ph idx="1"/>
          </p:nvPr>
        </p:nvSpPr>
        <p:spPr/>
        <p:txBody>
          <a:bodyPr/>
          <a:lstStyle/>
          <a:p>
            <a:r>
              <a:rPr lang="zh-CN" altLang="en-US" dirty="0" smtClean="0"/>
              <a:t>工厂方法带来了新的问题：</a:t>
            </a:r>
            <a:r>
              <a:rPr lang="zh-CN" altLang="en-US" b="1" dirty="0" smtClean="0">
                <a:solidFill>
                  <a:srgbClr val="FF0000"/>
                </a:solidFill>
              </a:rPr>
              <a:t>类数量的加倍，而且很多工厂类的实现很接近</a:t>
            </a:r>
            <a:endParaRPr lang="en-US" altLang="zh-CN" b="1" dirty="0" smtClean="0">
              <a:solidFill>
                <a:srgbClr val="FF0000"/>
              </a:solidFill>
            </a:endParaRPr>
          </a:p>
          <a:p>
            <a:r>
              <a:rPr lang="zh-CN" altLang="en-US" dirty="0" smtClean="0"/>
              <a:t>在工厂方法的基础上对其进行参数化，形成参数化的工厂方法</a:t>
            </a:r>
            <a:endParaRPr lang="en-US" altLang="zh-CN" dirty="0" smtClean="0"/>
          </a:p>
          <a:p>
            <a:endParaRPr lang="en-US" altLang="zh-CN" dirty="0" smtClean="0"/>
          </a:p>
          <a:p>
            <a:endParaRPr lang="en-US" altLang="zh-CN" dirty="0" smtClean="0"/>
          </a:p>
          <a:p>
            <a:r>
              <a:rPr lang="zh-CN" altLang="en-US" dirty="0" smtClean="0"/>
              <a:t>一个厂类可以生产多种产品</a:t>
            </a:r>
            <a:r>
              <a:rPr lang="en-US" altLang="zh-CN" dirty="0" smtClean="0"/>
              <a:t>——</a:t>
            </a:r>
            <a:r>
              <a:rPr lang="zh-CN" altLang="en-US" dirty="0" smtClean="0"/>
              <a:t>避免类数量的膨胀和代码冗余</a:t>
            </a:r>
            <a:endParaRPr lang="en-US" altLang="zh-CN" dirty="0" smtClean="0"/>
          </a:p>
          <a:p>
            <a:r>
              <a:rPr lang="zh-CN" altLang="en-US" dirty="0" smtClean="0"/>
              <a:t>通过增加新的厂类来扩展功能，仍然满足“开</a:t>
            </a:r>
            <a:r>
              <a:rPr lang="en-US" altLang="zh-CN" dirty="0" smtClean="0"/>
              <a:t>-</a:t>
            </a:r>
            <a:r>
              <a:rPr lang="zh-CN" altLang="en-US" dirty="0" smtClean="0"/>
              <a:t>闭”原则</a:t>
            </a:r>
            <a:endParaRPr lang="en-US" altLang="zh-CN" dirty="0" smtClean="0"/>
          </a:p>
        </p:txBody>
      </p:sp>
      <p:sp>
        <p:nvSpPr>
          <p:cNvPr id="4" name="TextBox 3"/>
          <p:cNvSpPr txBox="1"/>
          <p:nvPr/>
        </p:nvSpPr>
        <p:spPr>
          <a:xfrm>
            <a:off x="1619672" y="3356992"/>
            <a:ext cx="5832648" cy="1200329"/>
          </a:xfrm>
          <a:prstGeom prst="rect">
            <a:avLst/>
          </a:prstGeom>
          <a:noFill/>
          <a:ln w="31750">
            <a:solidFill>
              <a:srgbClr val="0070C0"/>
            </a:solidFill>
          </a:ln>
        </p:spPr>
        <p:txBody>
          <a:bodyPr wrap="square" rtlCol="0">
            <a:spAutoFit/>
          </a:bodyPr>
          <a:lstStyle>
            <a:defPPr>
              <a:defRPr lang="zh-CN"/>
            </a:defPPr>
            <a:lvl1pPr>
              <a:defRPr>
                <a:solidFill>
                  <a:srgbClr val="006666"/>
                </a:solidFill>
                <a:latin typeface="Letter Gothic" pitchFamily="49" charset="0"/>
                <a:cs typeface="Courier New" pitchFamily="49" charset="0"/>
              </a:defRPr>
            </a:lvl1pPr>
          </a:lstStyle>
          <a:p>
            <a:r>
              <a:rPr lang="en-US" altLang="zh-CN" dirty="0" smtClean="0"/>
              <a:t>class </a:t>
            </a:r>
            <a:r>
              <a:rPr lang="en-US" altLang="zh-CN" dirty="0" err="1" smtClean="0"/>
              <a:t>PizzaFactory</a:t>
            </a:r>
            <a:r>
              <a:rPr lang="en-US" altLang="zh-CN" dirty="0" smtClean="0"/>
              <a:t> {</a:t>
            </a:r>
          </a:p>
          <a:p>
            <a:r>
              <a:rPr lang="en-US" altLang="zh-CN" dirty="0" smtClean="0"/>
              <a:t>public:</a:t>
            </a:r>
          </a:p>
          <a:p>
            <a:r>
              <a:rPr lang="en-US" altLang="zh-CN" dirty="0" smtClean="0"/>
              <a:t>  </a:t>
            </a:r>
            <a:r>
              <a:rPr lang="en-US" altLang="zh-CN" b="1" dirty="0" smtClean="0">
                <a:solidFill>
                  <a:srgbClr val="FF0000"/>
                </a:solidFill>
              </a:rPr>
              <a:t>virtual Pizza* </a:t>
            </a:r>
            <a:r>
              <a:rPr lang="en-US" altLang="zh-CN" b="1" dirty="0" err="1" smtClean="0">
                <a:solidFill>
                  <a:srgbClr val="FF0000"/>
                </a:solidFill>
              </a:rPr>
              <a:t>createPizza</a:t>
            </a:r>
            <a:r>
              <a:rPr lang="en-US" altLang="zh-CN" b="1" dirty="0" smtClean="0">
                <a:solidFill>
                  <a:srgbClr val="FF0000"/>
                </a:solidFill>
              </a:rPr>
              <a:t>() = 0;</a:t>
            </a:r>
          </a:p>
          <a:p>
            <a:r>
              <a:rPr lang="en-US" altLang="zh-CN" dirty="0" smtClean="0"/>
              <a:t>};</a:t>
            </a:r>
          </a:p>
        </p:txBody>
      </p:sp>
      <p:sp>
        <p:nvSpPr>
          <p:cNvPr id="5" name="TextBox 4"/>
          <p:cNvSpPr txBox="1"/>
          <p:nvPr/>
        </p:nvSpPr>
        <p:spPr>
          <a:xfrm>
            <a:off x="1619672" y="3356992"/>
            <a:ext cx="5832648" cy="1200329"/>
          </a:xfrm>
          <a:prstGeom prst="rect">
            <a:avLst/>
          </a:prstGeom>
          <a:noFill/>
          <a:ln w="31750">
            <a:solidFill>
              <a:srgbClr val="0070C0"/>
            </a:solidFill>
          </a:ln>
        </p:spPr>
        <p:txBody>
          <a:bodyPr wrap="square" rtlCol="0">
            <a:spAutoFit/>
          </a:bodyPr>
          <a:lstStyle>
            <a:defPPr>
              <a:defRPr lang="zh-CN"/>
            </a:defPPr>
            <a:lvl1pPr>
              <a:defRPr>
                <a:solidFill>
                  <a:srgbClr val="006666"/>
                </a:solidFill>
                <a:latin typeface="Letter Gothic" pitchFamily="49" charset="0"/>
                <a:cs typeface="Courier New" pitchFamily="49" charset="0"/>
              </a:defRPr>
            </a:lvl1pPr>
          </a:lstStyle>
          <a:p>
            <a:r>
              <a:rPr lang="en-US" altLang="zh-CN" dirty="0" smtClean="0"/>
              <a:t>class </a:t>
            </a:r>
            <a:r>
              <a:rPr lang="en-US" altLang="zh-CN" dirty="0" err="1" smtClean="0"/>
              <a:t>PizzaFactory</a:t>
            </a:r>
            <a:r>
              <a:rPr lang="en-US" altLang="zh-CN" dirty="0" smtClean="0"/>
              <a:t> {</a:t>
            </a:r>
          </a:p>
          <a:p>
            <a:r>
              <a:rPr lang="en-US" altLang="zh-CN" dirty="0" smtClean="0"/>
              <a:t>public:</a:t>
            </a:r>
          </a:p>
          <a:p>
            <a:r>
              <a:rPr lang="en-US" altLang="zh-CN" dirty="0" smtClean="0"/>
              <a:t>  </a:t>
            </a:r>
            <a:r>
              <a:rPr lang="en-US" altLang="zh-CN" b="1" dirty="0" smtClean="0">
                <a:solidFill>
                  <a:srgbClr val="FF0000"/>
                </a:solidFill>
              </a:rPr>
              <a:t>virtual Pizza* </a:t>
            </a:r>
            <a:r>
              <a:rPr lang="en-US" altLang="zh-CN" b="1" dirty="0" err="1" smtClean="0">
                <a:solidFill>
                  <a:srgbClr val="FF0000"/>
                </a:solidFill>
              </a:rPr>
              <a:t>createPizza</a:t>
            </a:r>
            <a:r>
              <a:rPr lang="en-US" altLang="zh-CN" b="1" dirty="0" smtClean="0">
                <a:solidFill>
                  <a:srgbClr val="FF0000"/>
                </a:solidFill>
              </a:rPr>
              <a:t>(string type) = 0;</a:t>
            </a:r>
          </a:p>
          <a:p>
            <a:r>
              <a:rPr lang="en-US" altLang="zh-CN" dirty="0" smtClean="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2312" y="4406900"/>
            <a:ext cx="8242175" cy="1362075"/>
          </a:xfrm>
        </p:spPr>
        <p:txBody>
          <a:bodyPr/>
          <a:lstStyle/>
          <a:p>
            <a:r>
              <a:rPr lang="zh-CN" altLang="en-US" dirty="0" smtClean="0"/>
              <a:t>模板方法（</a:t>
            </a:r>
            <a:r>
              <a:rPr lang="en-US" altLang="zh-CN" dirty="0" smtClean="0"/>
              <a:t>Template Method</a:t>
            </a:r>
            <a:r>
              <a:rPr lang="zh-CN" altLang="en-US" dirty="0" smtClean="0"/>
              <a:t>）</a:t>
            </a:r>
            <a:endParaRPr lang="zh-CN" altLang="en-US" dirty="0"/>
          </a:p>
        </p:txBody>
      </p:sp>
      <p:graphicFrame>
        <p:nvGraphicFramePr>
          <p:cNvPr id="5" name="图示 4"/>
          <p:cNvGraphicFramePr/>
          <p:nvPr/>
        </p:nvGraphicFramePr>
        <p:xfrm>
          <a:off x="1043608" y="1268760"/>
          <a:ext cx="7200800" cy="31683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上节课</a:t>
            </a:r>
            <a:r>
              <a:rPr lang="en-US" altLang="zh-CN" dirty="0" smtClean="0"/>
              <a:t>……</a:t>
            </a:r>
            <a:endParaRPr lang="zh-CN" altLang="en-US" dirty="0"/>
          </a:p>
        </p:txBody>
      </p:sp>
      <p:sp>
        <p:nvSpPr>
          <p:cNvPr id="3" name="内容占位符 2"/>
          <p:cNvSpPr>
            <a:spLocks noGrp="1"/>
          </p:cNvSpPr>
          <p:nvPr>
            <p:ph idx="1"/>
          </p:nvPr>
        </p:nvSpPr>
        <p:spPr/>
        <p:txBody>
          <a:bodyPr/>
          <a:lstStyle/>
          <a:p>
            <a:r>
              <a:rPr lang="zh-CN" altLang="en-US" dirty="0" smtClean="0"/>
              <a:t>什么是设计模式</a:t>
            </a:r>
            <a:endParaRPr lang="en-US" altLang="zh-CN" dirty="0" smtClean="0"/>
          </a:p>
          <a:p>
            <a:r>
              <a:rPr lang="zh-CN" altLang="en-US" dirty="0" smtClean="0"/>
              <a:t>四种常见设计模式</a:t>
            </a:r>
            <a:endParaRPr lang="en-US" altLang="zh-CN" dirty="0" smtClean="0"/>
          </a:p>
          <a:p>
            <a:pPr lvl="1"/>
            <a:r>
              <a:rPr lang="zh-CN" altLang="en-US" dirty="0" smtClean="0"/>
              <a:t>单件模式</a:t>
            </a:r>
            <a:endParaRPr lang="en-US" altLang="zh-CN" dirty="0" smtClean="0"/>
          </a:p>
          <a:p>
            <a:pPr lvl="1"/>
            <a:r>
              <a:rPr lang="zh-CN" altLang="en-US" dirty="0" smtClean="0"/>
              <a:t>适配器模式</a:t>
            </a:r>
            <a:endParaRPr lang="en-US" altLang="zh-CN" dirty="0" smtClean="0"/>
          </a:p>
          <a:p>
            <a:pPr lvl="1"/>
            <a:r>
              <a:rPr lang="zh-CN" altLang="en-US" dirty="0" smtClean="0"/>
              <a:t>策略模式</a:t>
            </a:r>
            <a:endParaRPr lang="en-US" altLang="zh-CN" dirty="0" smtClean="0"/>
          </a:p>
          <a:p>
            <a:pPr lvl="1"/>
            <a:r>
              <a:rPr lang="zh-CN" altLang="en-US" dirty="0" smtClean="0"/>
              <a:t>简单工厂模式</a:t>
            </a:r>
            <a:endParaRPr lang="en-US" altLang="zh-CN" dirty="0" smtClean="0"/>
          </a:p>
          <a:p>
            <a:r>
              <a:rPr lang="zh-CN" altLang="en-US" dirty="0" smtClean="0"/>
              <a:t>三条面向对象程序设计的原则</a:t>
            </a:r>
            <a:endParaRPr lang="en-US" altLang="zh-CN" dirty="0" smtClean="0"/>
          </a:p>
          <a:p>
            <a:pPr lvl="1"/>
            <a:r>
              <a:rPr lang="zh-CN" altLang="en-US" dirty="0" smtClean="0"/>
              <a:t>针对接口而不是针对实现编程</a:t>
            </a:r>
            <a:endParaRPr lang="en-US" altLang="zh-CN" dirty="0" smtClean="0"/>
          </a:p>
          <a:p>
            <a:pPr lvl="1"/>
            <a:r>
              <a:rPr lang="zh-CN" altLang="en-US" dirty="0" smtClean="0"/>
              <a:t>开</a:t>
            </a:r>
            <a:r>
              <a:rPr lang="en-US" altLang="zh-CN" dirty="0" smtClean="0"/>
              <a:t>-</a:t>
            </a:r>
            <a:r>
              <a:rPr lang="zh-CN" altLang="en-US" dirty="0" smtClean="0"/>
              <a:t>闭原则：对扩展开放，对修改封闭</a:t>
            </a:r>
            <a:endParaRPr lang="en-US" altLang="zh-CN" dirty="0" smtClean="0"/>
          </a:p>
          <a:p>
            <a:pPr lvl="1"/>
            <a:r>
              <a:rPr lang="zh-CN" altLang="en-US" dirty="0" smtClean="0"/>
              <a:t>将不同的任务交给不同的类</a:t>
            </a:r>
            <a:endParaRPr lang="zh-CN" altLang="en-US" dirty="0"/>
          </a:p>
        </p:txBody>
      </p:sp>
      <p:pic>
        <p:nvPicPr>
          <p:cNvPr id="4" name="Picture 2"/>
          <p:cNvPicPr>
            <a:picLocks noChangeAspect="1" noChangeArrowheads="1"/>
          </p:cNvPicPr>
          <p:nvPr/>
        </p:nvPicPr>
        <p:blipFill rotWithShape="1">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r="2115" b="4115"/>
          <a:stretch/>
        </p:blipFill>
        <p:spPr bwMode="auto">
          <a:xfrm>
            <a:off x="3635896" y="2204864"/>
            <a:ext cx="5447562" cy="194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descr="http://zhenyulu.cnblogs.com/images/cnblogs_com/zhenyulu/Pic58.gif"/>
          <p:cNvPicPr>
            <a:picLocks noChangeAspect="1" noChangeArrowheads="1"/>
          </p:cNvPicPr>
          <p:nvPr/>
        </p:nvPicPr>
        <p:blipFill>
          <a:blip r:embed="rId5" cstate="print">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bwMode="auto">
          <a:xfrm>
            <a:off x="3419872" y="2132856"/>
            <a:ext cx="5748031" cy="216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http://www.as3dp.com/wp-content/uploads/2009/03/strategyclassic21.png"/>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4088594" y="1697471"/>
            <a:ext cx="5080272" cy="2667633"/>
          </a:xfrm>
          <a:prstGeom prst="rect">
            <a:avLst/>
          </a:prstGeom>
          <a:noFill/>
        </p:spPr>
      </p:pic>
      <p:pic>
        <p:nvPicPr>
          <p:cNvPr id="7" name="Picture 2"/>
          <p:cNvPicPr>
            <a:picLocks noChangeAspect="1" noChangeArrowheads="1"/>
          </p:cNvPicPr>
          <p:nvPr/>
        </p:nvPicPr>
        <p:blipFill rotWithShape="1">
          <a:blip r:embed="rId7" cstate="print">
            <a:clrChange>
              <a:clrFrom>
                <a:srgbClr val="FFFFFF"/>
              </a:clrFrom>
              <a:clrTo>
                <a:srgbClr val="FFFFFF">
                  <a:alpha val="0"/>
                </a:srgbClr>
              </a:clrTo>
            </a:clrChange>
            <a:extLst>
              <a:ext uri="{BEBA8EAE-BF5A-486C-A8C5-ECC9F3942E4B}">
                <a14:imgProps xmlns:a14="http://schemas.microsoft.com/office/drawing/2010/main">
                  <a14:imgLayer r:embed="rId8">
                    <a14:imgEffect>
                      <a14:saturation sat="400000"/>
                    </a14:imgEffect>
                  </a14:imgLayer>
                </a14:imgProps>
              </a:ext>
              <a:ext uri="{28A0092B-C50C-407E-A947-70E740481C1C}">
                <a14:useLocalDpi xmlns:a14="http://schemas.microsoft.com/office/drawing/2010/main" val="0"/>
              </a:ext>
            </a:extLst>
          </a:blip>
          <a:srcRect l="3905" t="10100" r="1551" b="10760"/>
          <a:stretch/>
        </p:blipFill>
        <p:spPr bwMode="auto">
          <a:xfrm>
            <a:off x="3563888" y="836712"/>
            <a:ext cx="6018328"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匹萨店的新业务</a:t>
            </a:r>
            <a:endParaRPr lang="zh-CN" altLang="en-US" dirty="0"/>
          </a:p>
        </p:txBody>
      </p:sp>
      <p:sp>
        <p:nvSpPr>
          <p:cNvPr id="3" name="内容占位符 2"/>
          <p:cNvSpPr>
            <a:spLocks noGrp="1"/>
          </p:cNvSpPr>
          <p:nvPr>
            <p:ph idx="1"/>
          </p:nvPr>
        </p:nvSpPr>
        <p:spPr>
          <a:xfrm>
            <a:off x="827584" y="4869160"/>
            <a:ext cx="7921625" cy="1368152"/>
          </a:xfrm>
        </p:spPr>
        <p:txBody>
          <a:bodyPr/>
          <a:lstStyle/>
          <a:p>
            <a:r>
              <a:rPr lang="zh-CN" altLang="en-US" dirty="0" smtClean="0"/>
              <a:t>于是，我们的匹萨店开始卖饮料</a:t>
            </a:r>
            <a:endParaRPr lang="en-US" altLang="zh-CN" dirty="0" smtClean="0"/>
          </a:p>
          <a:p>
            <a:r>
              <a:rPr lang="zh-CN" altLang="en-US" dirty="0" smtClean="0"/>
              <a:t>热饮有咖啡和茶</a:t>
            </a:r>
            <a:r>
              <a:rPr lang="en-US" altLang="zh-CN" dirty="0" smtClean="0"/>
              <a:t>……</a:t>
            </a:r>
            <a:endParaRPr lang="zh-CN" altLang="en-US" dirty="0"/>
          </a:p>
        </p:txBody>
      </p:sp>
      <p:grpSp>
        <p:nvGrpSpPr>
          <p:cNvPr id="6" name="组合 10"/>
          <p:cNvGrpSpPr/>
          <p:nvPr/>
        </p:nvGrpSpPr>
        <p:grpSpPr>
          <a:xfrm>
            <a:off x="179512" y="1628800"/>
            <a:ext cx="3829100" cy="2929508"/>
            <a:chOff x="0" y="1628800"/>
            <a:chExt cx="3829100" cy="2929508"/>
          </a:xfrm>
        </p:grpSpPr>
        <p:sp>
          <p:nvSpPr>
            <p:cNvPr id="5" name="TextBox 4"/>
            <p:cNvSpPr txBox="1"/>
            <p:nvPr/>
          </p:nvSpPr>
          <p:spPr>
            <a:xfrm>
              <a:off x="0" y="1628800"/>
              <a:ext cx="3275856" cy="369332"/>
            </a:xfrm>
            <a:prstGeom prst="rect">
              <a:avLst/>
            </a:prstGeom>
            <a:noFill/>
          </p:spPr>
          <p:txBody>
            <a:bodyPr wrap="square" rtlCol="0">
              <a:spAutoFit/>
            </a:bodyPr>
            <a:lstStyle/>
            <a:p>
              <a:r>
                <a:rPr lang="zh-CN" altLang="en-US" dirty="0" smtClean="0"/>
                <a:t>好的，我们卖</a:t>
              </a:r>
              <a:r>
                <a:rPr lang="en-US" altLang="zh-CN" dirty="0" smtClean="0"/>
                <a:t>……</a:t>
              </a:r>
              <a:endParaRPr lang="zh-CN" altLang="en-US" dirty="0"/>
            </a:p>
          </p:txBody>
        </p:sp>
        <p:pic>
          <p:nvPicPr>
            <p:cNvPr id="2051" name="Picture 3"/>
            <p:cNvPicPr>
              <a:picLocks noChangeAspect="1" noChangeArrowheads="1"/>
            </p:cNvPicPr>
            <p:nvPr/>
          </p:nvPicPr>
          <p:blipFill>
            <a:blip r:embed="rId3" cstate="print">
              <a:clrChange>
                <a:clrFrom>
                  <a:srgbClr val="FCFCFC"/>
                </a:clrFrom>
                <a:clrTo>
                  <a:srgbClr val="FCFCFC">
                    <a:alpha val="0"/>
                  </a:srgbClr>
                </a:clrTo>
              </a:clrChange>
            </a:blip>
            <a:srcRect/>
            <a:stretch>
              <a:fillRect/>
            </a:stretch>
          </p:blipFill>
          <p:spPr bwMode="auto">
            <a:xfrm>
              <a:off x="1115616" y="1844824"/>
              <a:ext cx="2713484" cy="2713484"/>
            </a:xfrm>
            <a:prstGeom prst="rect">
              <a:avLst/>
            </a:prstGeom>
            <a:noFill/>
            <a:ln w="9525">
              <a:noFill/>
              <a:miter lim="800000"/>
              <a:headEnd/>
              <a:tailEnd/>
            </a:ln>
          </p:spPr>
        </p:pic>
      </p:grpSp>
      <p:grpSp>
        <p:nvGrpSpPr>
          <p:cNvPr id="7" name="组合 9"/>
          <p:cNvGrpSpPr/>
          <p:nvPr/>
        </p:nvGrpSpPr>
        <p:grpSpPr>
          <a:xfrm>
            <a:off x="4283968" y="1052736"/>
            <a:ext cx="4622148" cy="2952328"/>
            <a:chOff x="4211960" y="1124744"/>
            <a:chExt cx="4622148" cy="2952328"/>
          </a:xfrm>
        </p:grpSpPr>
        <p:sp>
          <p:nvSpPr>
            <p:cNvPr id="4" name="TextBox 3"/>
            <p:cNvSpPr txBox="1"/>
            <p:nvPr/>
          </p:nvSpPr>
          <p:spPr>
            <a:xfrm>
              <a:off x="4788024" y="1124744"/>
              <a:ext cx="2952328" cy="369332"/>
            </a:xfrm>
            <a:prstGeom prst="rect">
              <a:avLst/>
            </a:prstGeom>
            <a:noFill/>
          </p:spPr>
          <p:txBody>
            <a:bodyPr wrap="square" rtlCol="0">
              <a:spAutoFit/>
            </a:bodyPr>
            <a:lstStyle/>
            <a:p>
              <a:r>
                <a:rPr lang="zh-CN" altLang="en-US" dirty="0" smtClean="0"/>
                <a:t>我们还需要饮料！！！</a:t>
              </a:r>
              <a:endParaRPr lang="zh-CN" altLang="en-US" dirty="0"/>
            </a:p>
          </p:txBody>
        </p:sp>
        <p:pic>
          <p:nvPicPr>
            <p:cNvPr id="2054" name="Picture 6"/>
            <p:cNvPicPr>
              <a:picLocks noChangeAspect="1" noChangeArrowheads="1"/>
            </p:cNvPicPr>
            <p:nvPr/>
          </p:nvPicPr>
          <p:blipFill>
            <a:blip r:embed="rId4" cstate="print">
              <a:clrChange>
                <a:clrFrom>
                  <a:srgbClr val="FFFFFF"/>
                </a:clrFrom>
                <a:clrTo>
                  <a:srgbClr val="FFFFFF">
                    <a:alpha val="0"/>
                  </a:srgbClr>
                </a:clrTo>
              </a:clrChange>
            </a:blip>
            <a:srcRect b="7059"/>
            <a:stretch>
              <a:fillRect/>
            </a:stretch>
          </p:blipFill>
          <p:spPr bwMode="auto">
            <a:xfrm>
              <a:off x="4211960" y="1628800"/>
              <a:ext cx="4622148" cy="2448272"/>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00113" y="116557"/>
            <a:ext cx="7920359" cy="792163"/>
          </a:xfrm>
        </p:spPr>
        <p:txBody>
          <a:bodyPr/>
          <a:lstStyle/>
          <a:p>
            <a:r>
              <a:rPr lang="zh-CN" altLang="en-US" dirty="0" smtClean="0"/>
              <a:t>我们怎么冲热饮呢？</a:t>
            </a:r>
            <a:endParaRPr lang="zh-CN" altLang="en-US" dirty="0"/>
          </a:p>
        </p:txBody>
      </p:sp>
      <p:sp>
        <p:nvSpPr>
          <p:cNvPr id="5" name="TextBox 4"/>
          <p:cNvSpPr txBox="1"/>
          <p:nvPr/>
        </p:nvSpPr>
        <p:spPr>
          <a:xfrm>
            <a:off x="323528" y="976074"/>
            <a:ext cx="4320480" cy="5909310"/>
          </a:xfrm>
          <a:prstGeom prst="rect">
            <a:avLst/>
          </a:prstGeom>
          <a:noFill/>
          <a:ln w="31750">
            <a:solidFill>
              <a:srgbClr val="0070C0"/>
            </a:solidFill>
          </a:ln>
        </p:spPr>
        <p:txBody>
          <a:bodyPr wrap="square" rtlCol="0">
            <a:spAutoFit/>
          </a:bodyPr>
          <a:lstStyle>
            <a:defPPr>
              <a:defRPr lang="zh-CN"/>
            </a:defPPr>
            <a:lvl1pPr>
              <a:defRPr>
                <a:solidFill>
                  <a:srgbClr val="006666"/>
                </a:solidFill>
                <a:latin typeface="Letter Gothic" pitchFamily="49" charset="0"/>
                <a:cs typeface="Courier New" pitchFamily="49" charset="0"/>
              </a:defRPr>
            </a:lvl1pPr>
          </a:lstStyle>
          <a:p>
            <a:r>
              <a:rPr lang="en-US" altLang="zh-CN" b="1" dirty="0" smtClean="0"/>
              <a:t>class Coffee {</a:t>
            </a:r>
          </a:p>
          <a:p>
            <a:r>
              <a:rPr lang="en-US" altLang="zh-CN" b="1" dirty="0" smtClean="0"/>
              <a:t>public:</a:t>
            </a:r>
          </a:p>
          <a:p>
            <a:r>
              <a:rPr lang="en-US" altLang="zh-CN" b="1" dirty="0" smtClean="0"/>
              <a:t>  void </a:t>
            </a:r>
            <a:r>
              <a:rPr lang="en-US" altLang="zh-CN" b="1" dirty="0" err="1" smtClean="0"/>
              <a:t>sellDrink</a:t>
            </a:r>
            <a:r>
              <a:rPr lang="en-US" altLang="zh-CN" b="1" dirty="0" smtClean="0"/>
              <a:t>() {</a:t>
            </a:r>
          </a:p>
          <a:p>
            <a:r>
              <a:rPr lang="en-US" altLang="zh-CN" b="1" dirty="0" smtClean="0"/>
              <a:t>    </a:t>
            </a:r>
            <a:r>
              <a:rPr lang="en-US" altLang="zh-CN" b="1" dirty="0" err="1" smtClean="0"/>
              <a:t>boilWater</a:t>
            </a:r>
            <a:r>
              <a:rPr lang="en-US" altLang="zh-CN" b="1" dirty="0" smtClean="0"/>
              <a:t>();</a:t>
            </a:r>
          </a:p>
          <a:p>
            <a:r>
              <a:rPr lang="en-US" altLang="zh-CN" b="1" dirty="0" smtClean="0"/>
              <a:t>    </a:t>
            </a:r>
            <a:r>
              <a:rPr lang="en-US" altLang="zh-CN" b="1" dirty="0" err="1" smtClean="0"/>
              <a:t>dripCoffee</a:t>
            </a:r>
            <a:r>
              <a:rPr lang="en-US" altLang="zh-CN" b="1" dirty="0" smtClean="0"/>
              <a:t>();</a:t>
            </a:r>
          </a:p>
          <a:p>
            <a:r>
              <a:rPr lang="en-US" altLang="zh-CN" b="1" dirty="0" smtClean="0"/>
              <a:t>    </a:t>
            </a:r>
            <a:r>
              <a:rPr lang="en-US" altLang="zh-CN" b="1" dirty="0" err="1" smtClean="0"/>
              <a:t>pourIntoCup</a:t>
            </a:r>
            <a:r>
              <a:rPr lang="en-US" altLang="zh-CN" b="1" dirty="0" smtClean="0"/>
              <a:t>();</a:t>
            </a:r>
          </a:p>
          <a:p>
            <a:r>
              <a:rPr lang="en-US" altLang="zh-CN" b="1" dirty="0" smtClean="0"/>
              <a:t>    </a:t>
            </a:r>
            <a:r>
              <a:rPr lang="en-US" altLang="zh-CN" b="1" dirty="0" err="1" smtClean="0"/>
              <a:t>addSugerAndMilk</a:t>
            </a:r>
            <a:r>
              <a:rPr lang="en-US" altLang="zh-CN" b="1" dirty="0" smtClean="0"/>
              <a:t>();</a:t>
            </a:r>
          </a:p>
          <a:p>
            <a:r>
              <a:rPr lang="en-US" altLang="zh-CN" b="1" dirty="0" smtClean="0"/>
              <a:t>  }</a:t>
            </a:r>
          </a:p>
          <a:p>
            <a:r>
              <a:rPr lang="en-US" altLang="zh-CN" b="1" dirty="0" smtClean="0"/>
              <a:t>  void </a:t>
            </a:r>
            <a:r>
              <a:rPr lang="en-US" altLang="zh-CN" b="1" dirty="0" err="1" smtClean="0"/>
              <a:t>boilWater</a:t>
            </a:r>
            <a:r>
              <a:rPr lang="en-US" altLang="zh-CN" b="1" dirty="0" smtClean="0"/>
              <a:t>() {</a:t>
            </a:r>
          </a:p>
          <a:p>
            <a:r>
              <a:rPr lang="en-US" altLang="zh-CN" b="1" dirty="0" smtClean="0"/>
              <a:t>    </a:t>
            </a:r>
            <a:r>
              <a:rPr lang="en-US" altLang="zh-CN" b="1" dirty="0" err="1" smtClean="0"/>
              <a:t>cout</a:t>
            </a:r>
            <a:r>
              <a:rPr lang="en-US" altLang="zh-CN" b="1" dirty="0" smtClean="0"/>
              <a:t> &lt;&lt; "Boiling water";</a:t>
            </a:r>
          </a:p>
          <a:p>
            <a:r>
              <a:rPr lang="en-US" altLang="zh-CN" b="1" dirty="0" smtClean="0"/>
              <a:t>  }</a:t>
            </a:r>
          </a:p>
          <a:p>
            <a:r>
              <a:rPr lang="en-US" altLang="zh-CN" b="1" dirty="0" smtClean="0"/>
              <a:t>  void </a:t>
            </a:r>
            <a:r>
              <a:rPr lang="en-US" altLang="zh-CN" b="1" dirty="0" err="1" smtClean="0"/>
              <a:t>dripCoffee</a:t>
            </a:r>
            <a:r>
              <a:rPr lang="en-US" altLang="zh-CN" b="1" dirty="0" smtClean="0"/>
              <a:t>() {</a:t>
            </a:r>
          </a:p>
          <a:p>
            <a:r>
              <a:rPr lang="en-US" altLang="zh-CN" b="1" dirty="0" smtClean="0"/>
              <a:t>    </a:t>
            </a:r>
            <a:r>
              <a:rPr lang="en-US" altLang="zh-CN" b="1" dirty="0" err="1" smtClean="0"/>
              <a:t>cout</a:t>
            </a:r>
            <a:r>
              <a:rPr lang="en-US" altLang="zh-CN" b="1" dirty="0" smtClean="0"/>
              <a:t> &lt;&lt; "Dripping Coffee";</a:t>
            </a:r>
          </a:p>
          <a:p>
            <a:r>
              <a:rPr lang="en-US" altLang="zh-CN" b="1" dirty="0" smtClean="0"/>
              <a:t>  }</a:t>
            </a:r>
          </a:p>
          <a:p>
            <a:r>
              <a:rPr lang="en-US" altLang="zh-CN" b="1" dirty="0" smtClean="0"/>
              <a:t>  void </a:t>
            </a:r>
            <a:r>
              <a:rPr lang="en-US" altLang="zh-CN" b="1" dirty="0" err="1" smtClean="0"/>
              <a:t>pourIntoCup</a:t>
            </a:r>
            <a:r>
              <a:rPr lang="en-US" altLang="zh-CN" b="1" dirty="0" smtClean="0"/>
              <a:t>() {</a:t>
            </a:r>
          </a:p>
          <a:p>
            <a:r>
              <a:rPr lang="en-US" altLang="zh-CN" b="1" dirty="0" smtClean="0"/>
              <a:t>    </a:t>
            </a:r>
            <a:r>
              <a:rPr lang="en-US" altLang="zh-CN" b="1" dirty="0" err="1" smtClean="0"/>
              <a:t>cout</a:t>
            </a:r>
            <a:r>
              <a:rPr lang="en-US" altLang="zh-CN" b="1" dirty="0" smtClean="0"/>
              <a:t> &lt;&lt; "Pouring into cup";</a:t>
            </a:r>
          </a:p>
          <a:p>
            <a:r>
              <a:rPr lang="en-US" altLang="zh-CN" b="1" dirty="0" smtClean="0"/>
              <a:t>  }</a:t>
            </a:r>
          </a:p>
          <a:p>
            <a:r>
              <a:rPr lang="en-US" altLang="zh-CN" b="1" dirty="0" smtClean="0"/>
              <a:t>  void </a:t>
            </a:r>
            <a:r>
              <a:rPr lang="en-US" altLang="zh-CN" b="1" dirty="0" err="1" smtClean="0"/>
              <a:t>addSugerAndMilk</a:t>
            </a:r>
            <a:r>
              <a:rPr lang="en-US" altLang="zh-CN" b="1" dirty="0" smtClean="0"/>
              <a:t> () {</a:t>
            </a:r>
          </a:p>
          <a:p>
            <a:r>
              <a:rPr lang="en-US" altLang="zh-CN" b="1" dirty="0" smtClean="0"/>
              <a:t>    </a:t>
            </a:r>
            <a:r>
              <a:rPr lang="en-US" altLang="zh-CN" b="1" dirty="0" err="1" smtClean="0"/>
              <a:t>cout</a:t>
            </a:r>
            <a:r>
              <a:rPr lang="en-US" altLang="zh-CN" b="1" dirty="0" smtClean="0"/>
              <a:t> &lt;&lt; "Adding Sugar and Milk";</a:t>
            </a:r>
          </a:p>
          <a:p>
            <a:r>
              <a:rPr lang="en-US" altLang="zh-CN" b="1" dirty="0" smtClean="0"/>
              <a:t>  }</a:t>
            </a:r>
          </a:p>
          <a:p>
            <a:r>
              <a:rPr lang="en-US" altLang="zh-CN" b="1" dirty="0" smtClean="0"/>
              <a:t>};</a:t>
            </a:r>
          </a:p>
        </p:txBody>
      </p:sp>
      <p:sp>
        <p:nvSpPr>
          <p:cNvPr id="7" name="TextBox 6"/>
          <p:cNvSpPr txBox="1"/>
          <p:nvPr/>
        </p:nvSpPr>
        <p:spPr>
          <a:xfrm>
            <a:off x="4788024" y="976074"/>
            <a:ext cx="4176464" cy="5909310"/>
          </a:xfrm>
          <a:prstGeom prst="rect">
            <a:avLst/>
          </a:prstGeom>
          <a:noFill/>
          <a:ln w="31750">
            <a:solidFill>
              <a:srgbClr val="0070C0"/>
            </a:solidFill>
          </a:ln>
        </p:spPr>
        <p:txBody>
          <a:bodyPr wrap="square" rtlCol="0">
            <a:spAutoFit/>
          </a:bodyPr>
          <a:lstStyle>
            <a:defPPr>
              <a:defRPr lang="zh-CN"/>
            </a:defPPr>
            <a:lvl1pPr>
              <a:defRPr>
                <a:solidFill>
                  <a:srgbClr val="006666"/>
                </a:solidFill>
                <a:latin typeface="Letter Gothic" pitchFamily="49" charset="0"/>
                <a:cs typeface="Courier New" pitchFamily="49" charset="0"/>
              </a:defRPr>
            </a:lvl1pPr>
          </a:lstStyle>
          <a:p>
            <a:r>
              <a:rPr lang="en-US" altLang="zh-CN" b="1" dirty="0" smtClean="0"/>
              <a:t>class Tea {</a:t>
            </a:r>
          </a:p>
          <a:p>
            <a:r>
              <a:rPr lang="en-US" altLang="zh-CN" b="1" dirty="0" smtClean="0"/>
              <a:t>public:</a:t>
            </a:r>
          </a:p>
          <a:p>
            <a:r>
              <a:rPr lang="en-US" altLang="zh-CN" b="1" dirty="0" smtClean="0"/>
              <a:t>  void </a:t>
            </a:r>
            <a:r>
              <a:rPr lang="en-US" altLang="zh-CN" b="1" dirty="0" err="1" smtClean="0"/>
              <a:t>sellDrink</a:t>
            </a:r>
            <a:r>
              <a:rPr lang="en-US" altLang="zh-CN" b="1" dirty="0" smtClean="0"/>
              <a:t>() {</a:t>
            </a:r>
          </a:p>
          <a:p>
            <a:r>
              <a:rPr lang="en-US" altLang="zh-CN" b="1" dirty="0" smtClean="0"/>
              <a:t>    </a:t>
            </a:r>
            <a:r>
              <a:rPr lang="en-US" altLang="zh-CN" b="1" dirty="0" err="1" smtClean="0"/>
              <a:t>boilWater</a:t>
            </a:r>
            <a:r>
              <a:rPr lang="en-US" altLang="zh-CN" b="1" dirty="0" smtClean="0"/>
              <a:t>();</a:t>
            </a:r>
          </a:p>
          <a:p>
            <a:r>
              <a:rPr lang="en-US" altLang="zh-CN" b="1" dirty="0" smtClean="0"/>
              <a:t>    </a:t>
            </a:r>
            <a:r>
              <a:rPr lang="en-US" altLang="zh-CN" b="1" dirty="0" err="1" smtClean="0"/>
              <a:t>steepTea</a:t>
            </a:r>
            <a:r>
              <a:rPr lang="en-US" altLang="zh-CN" b="1" dirty="0" smtClean="0"/>
              <a:t>();</a:t>
            </a:r>
          </a:p>
          <a:p>
            <a:r>
              <a:rPr lang="en-US" altLang="zh-CN" b="1" dirty="0" smtClean="0"/>
              <a:t>    </a:t>
            </a:r>
            <a:r>
              <a:rPr lang="en-US" altLang="zh-CN" b="1" dirty="0" err="1" smtClean="0"/>
              <a:t>pourIntoCup</a:t>
            </a:r>
            <a:r>
              <a:rPr lang="en-US" altLang="zh-CN" b="1" dirty="0" smtClean="0"/>
              <a:t>();</a:t>
            </a:r>
          </a:p>
          <a:p>
            <a:r>
              <a:rPr lang="en-US" altLang="zh-CN" b="1" dirty="0" smtClean="0"/>
              <a:t>    </a:t>
            </a:r>
            <a:r>
              <a:rPr lang="en-US" altLang="zh-CN" b="1" dirty="0" err="1" smtClean="0"/>
              <a:t>addLemon</a:t>
            </a:r>
            <a:r>
              <a:rPr lang="en-US" altLang="zh-CN" b="1" dirty="0" smtClean="0"/>
              <a:t>(); </a:t>
            </a:r>
          </a:p>
          <a:p>
            <a:r>
              <a:rPr lang="en-US" altLang="zh-CN" b="1" dirty="0" smtClean="0"/>
              <a:t>  }</a:t>
            </a:r>
          </a:p>
          <a:p>
            <a:r>
              <a:rPr lang="en-US" altLang="zh-CN" b="1" dirty="0" smtClean="0"/>
              <a:t>  void </a:t>
            </a:r>
            <a:r>
              <a:rPr lang="en-US" altLang="zh-CN" b="1" dirty="0" err="1" smtClean="0"/>
              <a:t>boilWater</a:t>
            </a:r>
            <a:r>
              <a:rPr lang="en-US" altLang="zh-CN" b="1" dirty="0" smtClean="0"/>
              <a:t>() {</a:t>
            </a:r>
          </a:p>
          <a:p>
            <a:r>
              <a:rPr lang="en-US" altLang="zh-CN" b="1" dirty="0" smtClean="0"/>
              <a:t>    </a:t>
            </a:r>
            <a:r>
              <a:rPr lang="en-US" altLang="zh-CN" b="1" dirty="0" err="1" smtClean="0"/>
              <a:t>cout</a:t>
            </a:r>
            <a:r>
              <a:rPr lang="en-US" altLang="zh-CN" b="1" dirty="0" smtClean="0"/>
              <a:t> &lt;&lt; "Boiling water";</a:t>
            </a:r>
          </a:p>
          <a:p>
            <a:r>
              <a:rPr lang="en-US" altLang="zh-CN" b="1" dirty="0" smtClean="0"/>
              <a:t>  }</a:t>
            </a:r>
          </a:p>
          <a:p>
            <a:r>
              <a:rPr lang="en-US" altLang="zh-CN" b="1" dirty="0" smtClean="0"/>
              <a:t>  void </a:t>
            </a:r>
            <a:r>
              <a:rPr lang="en-US" altLang="zh-CN" b="1" dirty="0" err="1" smtClean="0"/>
              <a:t>steepTea</a:t>
            </a:r>
            <a:r>
              <a:rPr lang="en-US" altLang="zh-CN" b="1" dirty="0" smtClean="0"/>
              <a:t>() {</a:t>
            </a:r>
          </a:p>
          <a:p>
            <a:r>
              <a:rPr lang="en-US" altLang="zh-CN" b="1" dirty="0" smtClean="0"/>
              <a:t>    </a:t>
            </a:r>
            <a:r>
              <a:rPr lang="en-US" altLang="zh-CN" b="1" dirty="0" err="1" smtClean="0"/>
              <a:t>cout</a:t>
            </a:r>
            <a:r>
              <a:rPr lang="en-US" altLang="zh-CN" b="1" dirty="0" smtClean="0"/>
              <a:t> &lt;&lt; " Steeping the tea ";</a:t>
            </a:r>
          </a:p>
          <a:p>
            <a:r>
              <a:rPr lang="en-US" altLang="zh-CN" b="1" dirty="0" smtClean="0"/>
              <a:t>  }</a:t>
            </a:r>
          </a:p>
          <a:p>
            <a:r>
              <a:rPr lang="en-US" altLang="zh-CN" b="1" dirty="0" smtClean="0"/>
              <a:t>  void </a:t>
            </a:r>
            <a:r>
              <a:rPr lang="en-US" altLang="zh-CN" b="1" dirty="0" err="1" smtClean="0"/>
              <a:t>pourIntoCup</a:t>
            </a:r>
            <a:r>
              <a:rPr lang="en-US" altLang="zh-CN" b="1" dirty="0" smtClean="0"/>
              <a:t>() {</a:t>
            </a:r>
          </a:p>
          <a:p>
            <a:r>
              <a:rPr lang="en-US" altLang="zh-CN" b="1" dirty="0" smtClean="0"/>
              <a:t>    </a:t>
            </a:r>
            <a:r>
              <a:rPr lang="en-US" altLang="zh-CN" b="1" dirty="0" err="1" smtClean="0"/>
              <a:t>cout</a:t>
            </a:r>
            <a:r>
              <a:rPr lang="en-US" altLang="zh-CN" b="1" dirty="0" smtClean="0"/>
              <a:t> &lt;&lt; "Pouring into cup";</a:t>
            </a:r>
          </a:p>
          <a:p>
            <a:r>
              <a:rPr lang="en-US" altLang="zh-CN" b="1" dirty="0" smtClean="0"/>
              <a:t>  }</a:t>
            </a:r>
          </a:p>
          <a:p>
            <a:r>
              <a:rPr lang="en-US" altLang="zh-CN" b="1" dirty="0" smtClean="0"/>
              <a:t>  void </a:t>
            </a:r>
            <a:r>
              <a:rPr lang="en-US" altLang="zh-CN" b="1" dirty="0" err="1" smtClean="0"/>
              <a:t>addLemon</a:t>
            </a:r>
            <a:r>
              <a:rPr lang="en-US" altLang="zh-CN" b="1" dirty="0" smtClean="0"/>
              <a:t>() {</a:t>
            </a:r>
          </a:p>
          <a:p>
            <a:r>
              <a:rPr lang="en-US" altLang="zh-CN" b="1" dirty="0" smtClean="0"/>
              <a:t>    </a:t>
            </a:r>
            <a:r>
              <a:rPr lang="en-US" altLang="zh-CN" b="1" dirty="0" err="1" smtClean="0"/>
              <a:t>cout</a:t>
            </a:r>
            <a:r>
              <a:rPr lang="en-US" altLang="zh-CN" b="1" dirty="0" smtClean="0"/>
              <a:t> &lt;&lt; "Adding Lemon";</a:t>
            </a:r>
          </a:p>
          <a:p>
            <a:r>
              <a:rPr lang="en-US" altLang="zh-CN" b="1" dirty="0" smtClean="0"/>
              <a:t>  } </a:t>
            </a:r>
          </a:p>
          <a:p>
            <a:r>
              <a:rPr lang="en-US" altLang="zh-CN" b="1" dirty="0" smtClean="0"/>
              <a:t>};</a:t>
            </a:r>
          </a:p>
        </p:txBody>
      </p:sp>
      <p:sp>
        <p:nvSpPr>
          <p:cNvPr id="8" name="矩形 7"/>
          <p:cNvSpPr/>
          <p:nvPr/>
        </p:nvSpPr>
        <p:spPr>
          <a:xfrm>
            <a:off x="539552" y="1556792"/>
            <a:ext cx="8136904" cy="1728192"/>
          </a:xfrm>
          <a:prstGeom prst="rect">
            <a:avLst/>
          </a:prstGeom>
          <a:noFill/>
          <a:ln w="412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70" decel="100000"/>
                                        <p:tgtEl>
                                          <p:spTgt spid="8"/>
                                        </p:tgtEl>
                                      </p:cBhvr>
                                    </p:animEffect>
                                    <p:animScale>
                                      <p:cBhvr>
                                        <p:cTn id="8" dur="770" decel="100000"/>
                                        <p:tgtEl>
                                          <p:spTgt spid="8"/>
                                        </p:tgtEl>
                                      </p:cBhvr>
                                      <p:from x="10000" y="10000"/>
                                      <p:to x="200000" y="450000"/>
                                    </p:animScale>
                                    <p:animScale>
                                      <p:cBhvr>
                                        <p:cTn id="9" dur="1230" accel="100000" fill="hold">
                                          <p:stCondLst>
                                            <p:cond delay="770"/>
                                          </p:stCondLst>
                                        </p:cTn>
                                        <p:tgtEl>
                                          <p:spTgt spid="8"/>
                                        </p:tgtEl>
                                      </p:cBhvr>
                                      <p:from x="200000" y="450000"/>
                                      <p:to x="100000" y="100000"/>
                                    </p:animScale>
                                    <p:set>
                                      <p:cBhvr>
                                        <p:cTn id="10" dur="770" fill="hold"/>
                                        <p:tgtEl>
                                          <p:spTgt spid="8"/>
                                        </p:tgtEl>
                                        <p:attrNameLst>
                                          <p:attrName>ppt_x</p:attrName>
                                        </p:attrNameLst>
                                      </p:cBhvr>
                                      <p:to>
                                        <p:strVal val="(0.5)"/>
                                      </p:to>
                                    </p:set>
                                    <p:anim from="(0.5)" to="(#ppt_x)" calcmode="lin" valueType="num">
                                      <p:cBhvr>
                                        <p:cTn id="11" dur="1230" accel="100000" fill="hold">
                                          <p:stCondLst>
                                            <p:cond delay="770"/>
                                          </p:stCondLst>
                                        </p:cTn>
                                        <p:tgtEl>
                                          <p:spTgt spid="8"/>
                                        </p:tgtEl>
                                        <p:attrNameLst>
                                          <p:attrName>ppt_x</p:attrName>
                                        </p:attrNameLst>
                                      </p:cBhvr>
                                    </p:anim>
                                    <p:set>
                                      <p:cBhvr>
                                        <p:cTn id="12" dur="770" fill="hold"/>
                                        <p:tgtEl>
                                          <p:spTgt spid="8"/>
                                        </p:tgtEl>
                                        <p:attrNameLst>
                                          <p:attrName>ppt_y</p:attrName>
                                        </p:attrNameLst>
                                      </p:cBhvr>
                                      <p:to>
                                        <p:strVal val="(#ppt_y+0.4)"/>
                                      </p:to>
                                    </p:set>
                                    <p:anim from="(#ppt_y+0.4)" to="(#ppt_y)" calcmode="lin" valueType="num">
                                      <p:cBhvr>
                                        <p:cTn id="13" dur="1230" accel="100000" fill="hold">
                                          <p:stCondLst>
                                            <p:cond delay="770"/>
                                          </p:stCondLst>
                                        </p:cTn>
                                        <p:tgtEl>
                                          <p:spTgt spid="8"/>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冲泡热饮的方法</a:t>
            </a:r>
            <a:endParaRPr lang="zh-CN" altLang="en-US" dirty="0"/>
          </a:p>
        </p:txBody>
      </p:sp>
      <p:sp>
        <p:nvSpPr>
          <p:cNvPr id="3" name="内容占位符 2"/>
          <p:cNvSpPr>
            <a:spLocks noGrp="1"/>
          </p:cNvSpPr>
          <p:nvPr>
            <p:ph idx="1"/>
          </p:nvPr>
        </p:nvSpPr>
        <p:spPr>
          <a:xfrm>
            <a:off x="827089" y="1125538"/>
            <a:ext cx="7921376" cy="5256212"/>
          </a:xfrm>
        </p:spPr>
        <p:txBody>
          <a:bodyPr/>
          <a:lstStyle/>
          <a:p>
            <a:r>
              <a:rPr lang="zh-CN" altLang="en-US" dirty="0" smtClean="0"/>
              <a:t>我们发现，这些热饮的冲泡方法很接近，那么：</a:t>
            </a:r>
            <a:endParaRPr lang="zh-CN" altLang="en-US" dirty="0"/>
          </a:p>
        </p:txBody>
      </p:sp>
      <p:sp>
        <p:nvSpPr>
          <p:cNvPr id="4" name="TextBox 3"/>
          <p:cNvSpPr txBox="1"/>
          <p:nvPr/>
        </p:nvSpPr>
        <p:spPr>
          <a:xfrm>
            <a:off x="1907704" y="1700808"/>
            <a:ext cx="5616624" cy="4801314"/>
          </a:xfrm>
          <a:prstGeom prst="rect">
            <a:avLst/>
          </a:prstGeom>
          <a:noFill/>
          <a:ln w="31750">
            <a:solidFill>
              <a:srgbClr val="0070C0"/>
            </a:solidFill>
          </a:ln>
        </p:spPr>
        <p:txBody>
          <a:bodyPr wrap="square" rtlCol="0">
            <a:spAutoFit/>
          </a:bodyPr>
          <a:lstStyle>
            <a:defPPr>
              <a:defRPr lang="zh-CN"/>
            </a:defPPr>
            <a:lvl1pPr>
              <a:defRPr>
                <a:solidFill>
                  <a:srgbClr val="006666"/>
                </a:solidFill>
                <a:latin typeface="Letter Gothic" pitchFamily="49" charset="0"/>
                <a:cs typeface="Courier New" pitchFamily="49" charset="0"/>
              </a:defRPr>
            </a:lvl1pPr>
          </a:lstStyle>
          <a:p>
            <a:r>
              <a:rPr lang="en-US" altLang="zh-CN" b="1" dirty="0" smtClean="0"/>
              <a:t>class </a:t>
            </a:r>
            <a:r>
              <a:rPr lang="en-US" altLang="zh-CN" b="1" dirty="0" err="1" smtClean="0"/>
              <a:t>HotDrink</a:t>
            </a:r>
            <a:r>
              <a:rPr lang="en-US" altLang="zh-CN" b="1" dirty="0" smtClean="0"/>
              <a:t> {</a:t>
            </a:r>
          </a:p>
          <a:p>
            <a:r>
              <a:rPr lang="en-US" altLang="zh-CN" b="1" dirty="0" smtClean="0"/>
              <a:t>public:</a:t>
            </a:r>
          </a:p>
          <a:p>
            <a:r>
              <a:rPr lang="en-US" altLang="zh-CN" b="1" dirty="0" smtClean="0"/>
              <a:t>  void </a:t>
            </a:r>
            <a:r>
              <a:rPr lang="en-US" altLang="zh-CN" b="1" dirty="0" err="1" smtClean="0"/>
              <a:t>sellDrink</a:t>
            </a:r>
            <a:r>
              <a:rPr lang="en-US" altLang="zh-CN" b="1" dirty="0" smtClean="0"/>
              <a:t>() {</a:t>
            </a:r>
          </a:p>
          <a:p>
            <a:r>
              <a:rPr lang="en-US" altLang="zh-CN" b="1" dirty="0" smtClean="0"/>
              <a:t>    </a:t>
            </a:r>
            <a:r>
              <a:rPr lang="en-US" altLang="zh-CN" b="1" dirty="0" err="1" smtClean="0"/>
              <a:t>boilWater</a:t>
            </a:r>
            <a:r>
              <a:rPr lang="en-US" altLang="zh-CN" b="1" dirty="0" smtClean="0"/>
              <a:t>();</a:t>
            </a:r>
          </a:p>
          <a:p>
            <a:r>
              <a:rPr lang="en-US" altLang="zh-CN" b="1" dirty="0" smtClean="0"/>
              <a:t>    brew();</a:t>
            </a:r>
          </a:p>
          <a:p>
            <a:r>
              <a:rPr lang="en-US" altLang="zh-CN" b="1" dirty="0" smtClean="0"/>
              <a:t>    </a:t>
            </a:r>
            <a:r>
              <a:rPr lang="en-US" altLang="zh-CN" b="1" dirty="0" err="1" smtClean="0"/>
              <a:t>pourIntoCup</a:t>
            </a:r>
            <a:r>
              <a:rPr lang="en-US" altLang="zh-CN" b="1" dirty="0" smtClean="0"/>
              <a:t>();</a:t>
            </a:r>
          </a:p>
          <a:p>
            <a:r>
              <a:rPr lang="en-US" altLang="zh-CN" b="1" dirty="0" smtClean="0"/>
              <a:t>    </a:t>
            </a:r>
            <a:r>
              <a:rPr lang="en-US" altLang="zh-CN" b="1" dirty="0" err="1" smtClean="0"/>
              <a:t>addCondiments</a:t>
            </a:r>
            <a:r>
              <a:rPr lang="en-US" altLang="zh-CN" b="1" dirty="0" smtClean="0"/>
              <a:t>();</a:t>
            </a:r>
          </a:p>
          <a:p>
            <a:r>
              <a:rPr lang="en-US" altLang="zh-CN" b="1" dirty="0" smtClean="0"/>
              <a:t>  }</a:t>
            </a:r>
          </a:p>
          <a:p>
            <a:r>
              <a:rPr lang="en-US" altLang="zh-CN" b="1" dirty="0" smtClean="0"/>
              <a:t>  void </a:t>
            </a:r>
            <a:r>
              <a:rPr lang="en-US" altLang="zh-CN" b="1" dirty="0" err="1" smtClean="0"/>
              <a:t>boilWater</a:t>
            </a:r>
            <a:r>
              <a:rPr lang="en-US" altLang="zh-CN" b="1" dirty="0" smtClean="0"/>
              <a:t>() {</a:t>
            </a:r>
          </a:p>
          <a:p>
            <a:r>
              <a:rPr lang="en-US" altLang="zh-CN" b="1" dirty="0" smtClean="0"/>
              <a:t>    </a:t>
            </a:r>
            <a:r>
              <a:rPr lang="en-US" altLang="zh-CN" b="1" dirty="0" err="1" smtClean="0"/>
              <a:t>cout</a:t>
            </a:r>
            <a:r>
              <a:rPr lang="en-US" altLang="zh-CN" b="1" dirty="0" smtClean="0"/>
              <a:t> &lt;&lt; "Boiling water";</a:t>
            </a:r>
          </a:p>
          <a:p>
            <a:r>
              <a:rPr lang="en-US" altLang="zh-CN" b="1" dirty="0" smtClean="0"/>
              <a:t>  }</a:t>
            </a:r>
          </a:p>
          <a:p>
            <a:r>
              <a:rPr lang="en-US" altLang="zh-CN" b="1" dirty="0" smtClean="0"/>
              <a:t>  virtual void brew() = 0;</a:t>
            </a:r>
          </a:p>
          <a:p>
            <a:r>
              <a:rPr lang="en-US" altLang="zh-CN" b="1" dirty="0" smtClean="0"/>
              <a:t>  void </a:t>
            </a:r>
            <a:r>
              <a:rPr lang="en-US" altLang="zh-CN" b="1" dirty="0" err="1" smtClean="0"/>
              <a:t>pourIntoCup</a:t>
            </a:r>
            <a:r>
              <a:rPr lang="en-US" altLang="zh-CN" b="1" dirty="0" smtClean="0"/>
              <a:t>() {</a:t>
            </a:r>
          </a:p>
          <a:p>
            <a:r>
              <a:rPr lang="en-US" altLang="zh-CN" b="1" dirty="0" smtClean="0"/>
              <a:t>    </a:t>
            </a:r>
            <a:r>
              <a:rPr lang="en-US" altLang="zh-CN" b="1" dirty="0" err="1" smtClean="0"/>
              <a:t>cout</a:t>
            </a:r>
            <a:r>
              <a:rPr lang="en-US" altLang="zh-CN" b="1" dirty="0" smtClean="0"/>
              <a:t> &lt;&lt; "Pouring into cup";</a:t>
            </a:r>
          </a:p>
          <a:p>
            <a:r>
              <a:rPr lang="en-US" altLang="zh-CN" b="1" dirty="0" smtClean="0"/>
              <a:t>  }</a:t>
            </a:r>
          </a:p>
          <a:p>
            <a:r>
              <a:rPr lang="en-US" altLang="zh-CN" b="1" dirty="0" smtClean="0"/>
              <a:t>  virtual void </a:t>
            </a:r>
            <a:r>
              <a:rPr lang="en-US" altLang="zh-CN" b="1" dirty="0" err="1" smtClean="0"/>
              <a:t>addCondiments</a:t>
            </a:r>
            <a:r>
              <a:rPr lang="en-US" altLang="zh-CN" b="1" dirty="0" smtClean="0"/>
              <a:t>() = 0;</a:t>
            </a:r>
          </a:p>
          <a:p>
            <a:r>
              <a:rPr lang="en-US" altLang="zh-CN" b="1" dirty="0" smtClean="0"/>
              <a:t>};</a:t>
            </a:r>
          </a:p>
        </p:txBody>
      </p:sp>
      <p:sp>
        <p:nvSpPr>
          <p:cNvPr id="5" name="矩形 4"/>
          <p:cNvSpPr/>
          <p:nvPr/>
        </p:nvSpPr>
        <p:spPr>
          <a:xfrm>
            <a:off x="2123728" y="4005064"/>
            <a:ext cx="5112568" cy="792088"/>
          </a:xfrm>
          <a:prstGeom prst="rect">
            <a:avLst/>
          </a:prstGeom>
          <a:noFill/>
          <a:ln w="412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123728" y="5085184"/>
            <a:ext cx="5112568" cy="792088"/>
          </a:xfrm>
          <a:prstGeom prst="rect">
            <a:avLst/>
          </a:prstGeom>
          <a:noFill/>
          <a:ln w="412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1907704" y="1700808"/>
            <a:ext cx="5616624" cy="4801314"/>
          </a:xfrm>
          <a:prstGeom prst="rect">
            <a:avLst/>
          </a:prstGeom>
          <a:noFill/>
          <a:ln w="31750">
            <a:solidFill>
              <a:srgbClr val="0070C0"/>
            </a:solidFill>
          </a:ln>
        </p:spPr>
        <p:txBody>
          <a:bodyPr wrap="square" rtlCol="0">
            <a:spAutoFit/>
          </a:bodyPr>
          <a:lstStyle>
            <a:defPPr>
              <a:defRPr lang="zh-CN"/>
            </a:defPPr>
            <a:lvl1pPr>
              <a:defRPr>
                <a:solidFill>
                  <a:srgbClr val="006666"/>
                </a:solidFill>
                <a:latin typeface="Letter Gothic" pitchFamily="49" charset="0"/>
                <a:cs typeface="Courier New" pitchFamily="49" charset="0"/>
              </a:defRPr>
            </a:lvl1pPr>
          </a:lstStyle>
          <a:p>
            <a:r>
              <a:rPr lang="en-US" altLang="zh-CN" b="1" dirty="0" smtClean="0"/>
              <a:t>class </a:t>
            </a:r>
            <a:r>
              <a:rPr lang="en-US" altLang="zh-CN" b="1" dirty="0" err="1" smtClean="0"/>
              <a:t>HotDrink</a:t>
            </a:r>
            <a:r>
              <a:rPr lang="en-US" altLang="zh-CN" b="1" dirty="0" smtClean="0"/>
              <a:t> {</a:t>
            </a:r>
          </a:p>
          <a:p>
            <a:r>
              <a:rPr lang="en-US" altLang="zh-CN" b="1" dirty="0" smtClean="0"/>
              <a:t>public:</a:t>
            </a:r>
          </a:p>
          <a:p>
            <a:r>
              <a:rPr lang="en-US" altLang="zh-CN" b="1" dirty="0" smtClean="0">
                <a:solidFill>
                  <a:srgbClr val="FF0000"/>
                </a:solidFill>
              </a:rPr>
              <a:t>  void </a:t>
            </a:r>
            <a:r>
              <a:rPr lang="en-US" altLang="zh-CN" b="1" dirty="0" err="1" smtClean="0">
                <a:solidFill>
                  <a:srgbClr val="FF0000"/>
                </a:solidFill>
              </a:rPr>
              <a:t>sellDrink</a:t>
            </a:r>
            <a:r>
              <a:rPr lang="en-US" altLang="zh-CN" b="1" dirty="0" smtClean="0">
                <a:solidFill>
                  <a:srgbClr val="FF0000"/>
                </a:solidFill>
              </a:rPr>
              <a:t>() {</a:t>
            </a:r>
          </a:p>
          <a:p>
            <a:r>
              <a:rPr lang="en-US" altLang="zh-CN" b="1" dirty="0" smtClean="0">
                <a:solidFill>
                  <a:srgbClr val="FF0000"/>
                </a:solidFill>
              </a:rPr>
              <a:t>    </a:t>
            </a:r>
            <a:r>
              <a:rPr lang="en-US" altLang="zh-CN" b="1" dirty="0" err="1" smtClean="0">
                <a:solidFill>
                  <a:srgbClr val="FF0000"/>
                </a:solidFill>
              </a:rPr>
              <a:t>boilWater</a:t>
            </a:r>
            <a:r>
              <a:rPr lang="en-US" altLang="zh-CN" b="1" dirty="0" smtClean="0">
                <a:solidFill>
                  <a:srgbClr val="FF0000"/>
                </a:solidFill>
              </a:rPr>
              <a:t>();</a:t>
            </a:r>
          </a:p>
          <a:p>
            <a:r>
              <a:rPr lang="en-US" altLang="zh-CN" b="1" dirty="0" smtClean="0">
                <a:solidFill>
                  <a:srgbClr val="FF0000"/>
                </a:solidFill>
              </a:rPr>
              <a:t>    brew();</a:t>
            </a:r>
          </a:p>
          <a:p>
            <a:r>
              <a:rPr lang="en-US" altLang="zh-CN" b="1" dirty="0" smtClean="0">
                <a:solidFill>
                  <a:srgbClr val="FF0000"/>
                </a:solidFill>
              </a:rPr>
              <a:t>    </a:t>
            </a:r>
            <a:r>
              <a:rPr lang="en-US" altLang="zh-CN" b="1" dirty="0" err="1" smtClean="0">
                <a:solidFill>
                  <a:srgbClr val="FF0000"/>
                </a:solidFill>
              </a:rPr>
              <a:t>pourIntoCup</a:t>
            </a:r>
            <a:r>
              <a:rPr lang="en-US" altLang="zh-CN" b="1" dirty="0" smtClean="0">
                <a:solidFill>
                  <a:srgbClr val="FF0000"/>
                </a:solidFill>
              </a:rPr>
              <a:t>();</a:t>
            </a:r>
          </a:p>
          <a:p>
            <a:r>
              <a:rPr lang="en-US" altLang="zh-CN" b="1" dirty="0" smtClean="0">
                <a:solidFill>
                  <a:srgbClr val="FF0000"/>
                </a:solidFill>
              </a:rPr>
              <a:t>    </a:t>
            </a:r>
            <a:r>
              <a:rPr lang="en-US" altLang="zh-CN" b="1" dirty="0" err="1" smtClean="0">
                <a:solidFill>
                  <a:srgbClr val="FF0000"/>
                </a:solidFill>
              </a:rPr>
              <a:t>addCondiments</a:t>
            </a:r>
            <a:r>
              <a:rPr lang="en-US" altLang="zh-CN" b="1" dirty="0" smtClean="0">
                <a:solidFill>
                  <a:srgbClr val="FF0000"/>
                </a:solidFill>
              </a:rPr>
              <a:t>();</a:t>
            </a:r>
          </a:p>
          <a:p>
            <a:r>
              <a:rPr lang="en-US" altLang="zh-CN" b="1" dirty="0" smtClean="0">
                <a:solidFill>
                  <a:srgbClr val="FF0000"/>
                </a:solidFill>
              </a:rPr>
              <a:t>  }</a:t>
            </a:r>
          </a:p>
          <a:p>
            <a:r>
              <a:rPr lang="en-US" altLang="zh-CN" b="1" dirty="0" smtClean="0"/>
              <a:t>  void </a:t>
            </a:r>
            <a:r>
              <a:rPr lang="en-US" altLang="zh-CN" b="1" dirty="0" err="1" smtClean="0"/>
              <a:t>boilWater</a:t>
            </a:r>
            <a:r>
              <a:rPr lang="en-US" altLang="zh-CN" b="1" dirty="0" smtClean="0"/>
              <a:t>() {</a:t>
            </a:r>
          </a:p>
          <a:p>
            <a:r>
              <a:rPr lang="en-US" altLang="zh-CN" b="1" dirty="0" smtClean="0"/>
              <a:t>    </a:t>
            </a:r>
            <a:r>
              <a:rPr lang="en-US" altLang="zh-CN" b="1" dirty="0" err="1" smtClean="0"/>
              <a:t>cout</a:t>
            </a:r>
            <a:r>
              <a:rPr lang="en-US" altLang="zh-CN" b="1" dirty="0" smtClean="0"/>
              <a:t> &lt;&lt; "Boiling water";</a:t>
            </a:r>
          </a:p>
          <a:p>
            <a:r>
              <a:rPr lang="en-US" altLang="zh-CN" b="1" dirty="0" smtClean="0"/>
              <a:t>  }</a:t>
            </a:r>
          </a:p>
          <a:p>
            <a:r>
              <a:rPr lang="en-US" altLang="zh-CN" b="1" dirty="0" smtClean="0"/>
              <a:t>  virtual void brew() = 0;</a:t>
            </a:r>
          </a:p>
          <a:p>
            <a:r>
              <a:rPr lang="en-US" altLang="zh-CN" b="1" dirty="0" smtClean="0"/>
              <a:t>  void </a:t>
            </a:r>
            <a:r>
              <a:rPr lang="en-US" altLang="zh-CN" b="1" dirty="0" err="1" smtClean="0"/>
              <a:t>pourIntoCup</a:t>
            </a:r>
            <a:r>
              <a:rPr lang="en-US" altLang="zh-CN" b="1" dirty="0" smtClean="0"/>
              <a:t>() {</a:t>
            </a:r>
          </a:p>
          <a:p>
            <a:r>
              <a:rPr lang="en-US" altLang="zh-CN" b="1" dirty="0" smtClean="0"/>
              <a:t>    </a:t>
            </a:r>
            <a:r>
              <a:rPr lang="en-US" altLang="zh-CN" b="1" dirty="0" err="1" smtClean="0"/>
              <a:t>cout</a:t>
            </a:r>
            <a:r>
              <a:rPr lang="en-US" altLang="zh-CN" b="1" dirty="0" smtClean="0"/>
              <a:t> &lt;&lt; "Pouring into cup";</a:t>
            </a:r>
          </a:p>
          <a:p>
            <a:r>
              <a:rPr lang="en-US" altLang="zh-CN" b="1" dirty="0" smtClean="0"/>
              <a:t>  }</a:t>
            </a:r>
          </a:p>
          <a:p>
            <a:r>
              <a:rPr lang="en-US" altLang="zh-CN" b="1" dirty="0" smtClean="0"/>
              <a:t>  virtual void </a:t>
            </a:r>
            <a:r>
              <a:rPr lang="en-US" altLang="zh-CN" b="1" dirty="0" err="1" smtClean="0"/>
              <a:t>addCondiments</a:t>
            </a:r>
            <a:r>
              <a:rPr lang="en-US" altLang="zh-CN" b="1" dirty="0" smtClean="0"/>
              <a:t>() = 0;</a:t>
            </a:r>
          </a:p>
          <a:p>
            <a:r>
              <a:rPr lang="en-US" altLang="zh-CN" b="1" dirty="0" smtClean="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5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770" decel="100000"/>
                                        <p:tgtEl>
                                          <p:spTgt spid="5"/>
                                        </p:tgtEl>
                                      </p:cBhvr>
                                    </p:animEffect>
                                    <p:animScale>
                                      <p:cBhvr>
                                        <p:cTn id="18" dur="770" decel="100000"/>
                                        <p:tgtEl>
                                          <p:spTgt spid="5"/>
                                        </p:tgtEl>
                                      </p:cBhvr>
                                      <p:from x="10000" y="10000"/>
                                      <p:to x="200000" y="450000"/>
                                    </p:animScale>
                                    <p:animScale>
                                      <p:cBhvr>
                                        <p:cTn id="19" dur="1230" accel="100000" fill="hold">
                                          <p:stCondLst>
                                            <p:cond delay="770"/>
                                          </p:stCondLst>
                                        </p:cTn>
                                        <p:tgtEl>
                                          <p:spTgt spid="5"/>
                                        </p:tgtEl>
                                      </p:cBhvr>
                                      <p:from x="200000" y="450000"/>
                                      <p:to x="100000" y="100000"/>
                                    </p:animScale>
                                    <p:set>
                                      <p:cBhvr>
                                        <p:cTn id="20" dur="770" fill="hold"/>
                                        <p:tgtEl>
                                          <p:spTgt spid="5"/>
                                        </p:tgtEl>
                                        <p:attrNameLst>
                                          <p:attrName>ppt_x</p:attrName>
                                        </p:attrNameLst>
                                      </p:cBhvr>
                                      <p:to>
                                        <p:strVal val="(0.5)"/>
                                      </p:to>
                                    </p:set>
                                    <p:anim from="(0.5)" to="(#ppt_x)" calcmode="lin" valueType="num">
                                      <p:cBhvr>
                                        <p:cTn id="21" dur="1230" accel="100000" fill="hold">
                                          <p:stCondLst>
                                            <p:cond delay="770"/>
                                          </p:stCondLst>
                                        </p:cTn>
                                        <p:tgtEl>
                                          <p:spTgt spid="5"/>
                                        </p:tgtEl>
                                        <p:attrNameLst>
                                          <p:attrName>ppt_x</p:attrName>
                                        </p:attrNameLst>
                                      </p:cBhvr>
                                    </p:anim>
                                    <p:set>
                                      <p:cBhvr>
                                        <p:cTn id="22" dur="770" fill="hold"/>
                                        <p:tgtEl>
                                          <p:spTgt spid="5"/>
                                        </p:tgtEl>
                                        <p:attrNameLst>
                                          <p:attrName>ppt_y</p:attrName>
                                        </p:attrNameLst>
                                      </p:cBhvr>
                                      <p:to>
                                        <p:strVal val="(#ppt_y+0.4)"/>
                                      </p:to>
                                    </p:set>
                                    <p:anim from="(#ppt_y+0.4)" to="(#ppt_y)" calcmode="lin" valueType="num">
                                      <p:cBhvr>
                                        <p:cTn id="23" dur="1230" accel="100000" fill="hold">
                                          <p:stCondLst>
                                            <p:cond delay="770"/>
                                          </p:stCondLst>
                                        </p:cTn>
                                        <p:tgtEl>
                                          <p:spTgt spid="5"/>
                                        </p:tgtEl>
                                        <p:attrNameLst>
                                          <p:attrName>ppt_y</p:attrName>
                                        </p:attrNameLst>
                                      </p:cBhvr>
                                    </p:anim>
                                  </p:childTnLst>
                                </p:cTn>
                              </p:par>
                              <p:par>
                                <p:cTn id="24" presetID="51"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770" decel="100000"/>
                                        <p:tgtEl>
                                          <p:spTgt spid="6"/>
                                        </p:tgtEl>
                                      </p:cBhvr>
                                    </p:animEffect>
                                    <p:animScale>
                                      <p:cBhvr>
                                        <p:cTn id="27" dur="770" decel="100000"/>
                                        <p:tgtEl>
                                          <p:spTgt spid="6"/>
                                        </p:tgtEl>
                                      </p:cBhvr>
                                      <p:from x="10000" y="10000"/>
                                      <p:to x="200000" y="450000"/>
                                    </p:animScale>
                                    <p:animScale>
                                      <p:cBhvr>
                                        <p:cTn id="28" dur="1230" accel="100000" fill="hold">
                                          <p:stCondLst>
                                            <p:cond delay="770"/>
                                          </p:stCondLst>
                                        </p:cTn>
                                        <p:tgtEl>
                                          <p:spTgt spid="6"/>
                                        </p:tgtEl>
                                      </p:cBhvr>
                                      <p:from x="200000" y="450000"/>
                                      <p:to x="100000" y="100000"/>
                                    </p:animScale>
                                    <p:set>
                                      <p:cBhvr>
                                        <p:cTn id="29" dur="770" fill="hold"/>
                                        <p:tgtEl>
                                          <p:spTgt spid="6"/>
                                        </p:tgtEl>
                                        <p:attrNameLst>
                                          <p:attrName>ppt_x</p:attrName>
                                        </p:attrNameLst>
                                      </p:cBhvr>
                                      <p:to>
                                        <p:strVal val="(0.5)"/>
                                      </p:to>
                                    </p:set>
                                    <p:anim from="(0.5)" to="(#ppt_x)" calcmode="lin" valueType="num">
                                      <p:cBhvr>
                                        <p:cTn id="30" dur="1230" accel="100000" fill="hold">
                                          <p:stCondLst>
                                            <p:cond delay="770"/>
                                          </p:stCondLst>
                                        </p:cTn>
                                        <p:tgtEl>
                                          <p:spTgt spid="6"/>
                                        </p:tgtEl>
                                        <p:attrNameLst>
                                          <p:attrName>ppt_x</p:attrName>
                                        </p:attrNameLst>
                                      </p:cBhvr>
                                    </p:anim>
                                    <p:set>
                                      <p:cBhvr>
                                        <p:cTn id="31" dur="770" fill="hold"/>
                                        <p:tgtEl>
                                          <p:spTgt spid="6"/>
                                        </p:tgtEl>
                                        <p:attrNameLst>
                                          <p:attrName>ppt_y</p:attrName>
                                        </p:attrNameLst>
                                      </p:cBhvr>
                                      <p:to>
                                        <p:strVal val="(#ppt_y+0.4)"/>
                                      </p:to>
                                    </p:set>
                                    <p:anim from="(#ppt_y+0.4)" to="(#ppt_y)" calcmode="lin" valueType="num">
                                      <p:cBhvr>
                                        <p:cTn id="32" dur="1230" accel="100000" fill="hold">
                                          <p:stCondLst>
                                            <p:cond delay="770"/>
                                          </p:stCondLst>
                                        </p:cTn>
                                        <p:tgtEl>
                                          <p:spTgt spid="6"/>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咖啡和茶不一样的地方</a:t>
            </a:r>
            <a:endParaRPr lang="zh-CN" altLang="en-US" dirty="0"/>
          </a:p>
        </p:txBody>
      </p:sp>
      <p:sp>
        <p:nvSpPr>
          <p:cNvPr id="3" name="TextBox 2"/>
          <p:cNvSpPr txBox="1"/>
          <p:nvPr/>
        </p:nvSpPr>
        <p:spPr>
          <a:xfrm>
            <a:off x="251520" y="2276872"/>
            <a:ext cx="4320480" cy="2585323"/>
          </a:xfrm>
          <a:prstGeom prst="rect">
            <a:avLst/>
          </a:prstGeom>
          <a:noFill/>
          <a:ln w="31750">
            <a:solidFill>
              <a:srgbClr val="0070C0"/>
            </a:solidFill>
          </a:ln>
        </p:spPr>
        <p:txBody>
          <a:bodyPr wrap="square" rtlCol="0">
            <a:spAutoFit/>
          </a:bodyPr>
          <a:lstStyle>
            <a:defPPr>
              <a:defRPr lang="zh-CN"/>
            </a:defPPr>
            <a:lvl1pPr>
              <a:defRPr>
                <a:solidFill>
                  <a:srgbClr val="006666"/>
                </a:solidFill>
                <a:latin typeface="Letter Gothic" pitchFamily="49" charset="0"/>
                <a:cs typeface="Courier New" pitchFamily="49" charset="0"/>
              </a:defRPr>
            </a:lvl1pPr>
          </a:lstStyle>
          <a:p>
            <a:r>
              <a:rPr lang="en-US" altLang="zh-CN" b="1" dirty="0" smtClean="0"/>
              <a:t>class Coffee : public </a:t>
            </a:r>
            <a:r>
              <a:rPr lang="en-US" altLang="zh-CN" b="1" dirty="0" err="1" smtClean="0"/>
              <a:t>HotDrink</a:t>
            </a:r>
            <a:r>
              <a:rPr lang="en-US" altLang="zh-CN" b="1" dirty="0" smtClean="0"/>
              <a:t>{</a:t>
            </a:r>
          </a:p>
          <a:p>
            <a:r>
              <a:rPr lang="en-US" altLang="zh-CN" b="1" dirty="0" smtClean="0"/>
              <a:t>public:</a:t>
            </a:r>
          </a:p>
          <a:p>
            <a:r>
              <a:rPr lang="en-US" altLang="zh-CN" b="1" dirty="0" smtClean="0"/>
              <a:t>  void brew() {</a:t>
            </a:r>
          </a:p>
          <a:p>
            <a:r>
              <a:rPr lang="en-US" altLang="zh-CN" b="1" dirty="0" smtClean="0"/>
              <a:t>    </a:t>
            </a:r>
            <a:r>
              <a:rPr lang="en-US" altLang="zh-CN" b="1" dirty="0" err="1" smtClean="0"/>
              <a:t>cout</a:t>
            </a:r>
            <a:r>
              <a:rPr lang="en-US" altLang="zh-CN" b="1" dirty="0" smtClean="0"/>
              <a:t> &lt;&lt; "Dripping Coffee";</a:t>
            </a:r>
          </a:p>
          <a:p>
            <a:r>
              <a:rPr lang="en-US" altLang="zh-CN" b="1" dirty="0" smtClean="0"/>
              <a:t>  }</a:t>
            </a:r>
          </a:p>
          <a:p>
            <a:r>
              <a:rPr lang="en-US" altLang="zh-CN" b="1" dirty="0" smtClean="0"/>
              <a:t>  void </a:t>
            </a:r>
            <a:r>
              <a:rPr lang="en-US" altLang="zh-CN" b="1" dirty="0" err="1" smtClean="0"/>
              <a:t>addCondiments</a:t>
            </a:r>
            <a:r>
              <a:rPr lang="en-US" altLang="zh-CN" b="1" dirty="0" smtClean="0"/>
              <a:t>() {</a:t>
            </a:r>
          </a:p>
          <a:p>
            <a:r>
              <a:rPr lang="en-US" altLang="zh-CN" b="1" dirty="0" smtClean="0"/>
              <a:t>    </a:t>
            </a:r>
            <a:r>
              <a:rPr lang="en-US" altLang="zh-CN" b="1" dirty="0" err="1" smtClean="0"/>
              <a:t>cout</a:t>
            </a:r>
            <a:r>
              <a:rPr lang="en-US" altLang="zh-CN" b="1" dirty="0" smtClean="0"/>
              <a:t> &lt;&lt; "Adding Sugar and Milk";</a:t>
            </a:r>
          </a:p>
          <a:p>
            <a:r>
              <a:rPr lang="en-US" altLang="zh-CN" b="1" dirty="0" smtClean="0"/>
              <a:t>  }</a:t>
            </a:r>
          </a:p>
          <a:p>
            <a:r>
              <a:rPr lang="en-US" altLang="zh-CN" b="1" dirty="0" smtClean="0"/>
              <a:t>};</a:t>
            </a:r>
          </a:p>
        </p:txBody>
      </p:sp>
      <p:sp>
        <p:nvSpPr>
          <p:cNvPr id="4" name="TextBox 3"/>
          <p:cNvSpPr txBox="1"/>
          <p:nvPr/>
        </p:nvSpPr>
        <p:spPr>
          <a:xfrm>
            <a:off x="4716016" y="2276872"/>
            <a:ext cx="4176464" cy="2585323"/>
          </a:xfrm>
          <a:prstGeom prst="rect">
            <a:avLst/>
          </a:prstGeom>
          <a:noFill/>
          <a:ln w="31750">
            <a:solidFill>
              <a:srgbClr val="0070C0"/>
            </a:solidFill>
          </a:ln>
        </p:spPr>
        <p:txBody>
          <a:bodyPr wrap="square" rtlCol="0">
            <a:spAutoFit/>
          </a:bodyPr>
          <a:lstStyle>
            <a:defPPr>
              <a:defRPr lang="zh-CN"/>
            </a:defPPr>
            <a:lvl1pPr>
              <a:defRPr>
                <a:solidFill>
                  <a:srgbClr val="006666"/>
                </a:solidFill>
                <a:latin typeface="Letter Gothic" pitchFamily="49" charset="0"/>
                <a:cs typeface="Courier New" pitchFamily="49" charset="0"/>
              </a:defRPr>
            </a:lvl1pPr>
          </a:lstStyle>
          <a:p>
            <a:r>
              <a:rPr lang="en-US" altLang="zh-CN" b="1" dirty="0" smtClean="0"/>
              <a:t>class Tea : public </a:t>
            </a:r>
            <a:r>
              <a:rPr lang="en-US" altLang="zh-CN" b="1" dirty="0" err="1" smtClean="0"/>
              <a:t>HotDrink</a:t>
            </a:r>
            <a:r>
              <a:rPr lang="en-US" altLang="zh-CN" b="1" dirty="0" smtClean="0"/>
              <a:t>{</a:t>
            </a:r>
          </a:p>
          <a:p>
            <a:r>
              <a:rPr lang="en-US" altLang="zh-CN" b="1" dirty="0" smtClean="0"/>
              <a:t>public:</a:t>
            </a:r>
          </a:p>
          <a:p>
            <a:r>
              <a:rPr lang="en-US" altLang="zh-CN" b="1" dirty="0" smtClean="0"/>
              <a:t>  void brew() {</a:t>
            </a:r>
          </a:p>
          <a:p>
            <a:r>
              <a:rPr lang="en-US" altLang="zh-CN" b="1" dirty="0" smtClean="0"/>
              <a:t>    </a:t>
            </a:r>
            <a:r>
              <a:rPr lang="en-US" altLang="zh-CN" b="1" dirty="0" err="1" smtClean="0"/>
              <a:t>cout</a:t>
            </a:r>
            <a:r>
              <a:rPr lang="en-US" altLang="zh-CN" b="1" dirty="0" smtClean="0"/>
              <a:t> &lt;&lt; " Steeping the tea ";</a:t>
            </a:r>
          </a:p>
          <a:p>
            <a:r>
              <a:rPr lang="en-US" altLang="zh-CN" b="1" dirty="0" smtClean="0"/>
              <a:t>  }</a:t>
            </a:r>
          </a:p>
          <a:p>
            <a:r>
              <a:rPr lang="en-US" altLang="zh-CN" b="1" dirty="0" smtClean="0"/>
              <a:t>  void </a:t>
            </a:r>
            <a:r>
              <a:rPr lang="en-US" altLang="zh-CN" b="1" dirty="0" err="1" smtClean="0"/>
              <a:t>addCondiments</a:t>
            </a:r>
            <a:r>
              <a:rPr lang="en-US" altLang="zh-CN" b="1" dirty="0" smtClean="0"/>
              <a:t>() {</a:t>
            </a:r>
          </a:p>
          <a:p>
            <a:r>
              <a:rPr lang="en-US" altLang="zh-CN" b="1" dirty="0" smtClean="0"/>
              <a:t>    </a:t>
            </a:r>
            <a:r>
              <a:rPr lang="en-US" altLang="zh-CN" b="1" dirty="0" err="1" smtClean="0"/>
              <a:t>cout</a:t>
            </a:r>
            <a:r>
              <a:rPr lang="en-US" altLang="zh-CN" b="1" dirty="0" smtClean="0"/>
              <a:t> &lt;&lt; "Adding Lemon";</a:t>
            </a:r>
          </a:p>
          <a:p>
            <a:r>
              <a:rPr lang="en-US" altLang="zh-CN" b="1" dirty="0" smtClean="0"/>
              <a:t>  } </a:t>
            </a:r>
          </a:p>
          <a:p>
            <a:r>
              <a:rPr lang="en-US" altLang="zh-CN" b="1" dirty="0" smtClean="0"/>
              <a:t>};</a:t>
            </a:r>
          </a:p>
        </p:txBody>
      </p:sp>
      <p:cxnSp>
        <p:nvCxnSpPr>
          <p:cNvPr id="6" name="直接连接符 5"/>
          <p:cNvCxnSpPr/>
          <p:nvPr/>
        </p:nvCxnSpPr>
        <p:spPr>
          <a:xfrm>
            <a:off x="539552" y="3429000"/>
            <a:ext cx="8064896" cy="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39552" y="4293096"/>
            <a:ext cx="8064896" cy="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rot="20364296">
            <a:off x="945115" y="2263312"/>
            <a:ext cx="6994209" cy="2862322"/>
          </a:xfrm>
          <a:prstGeom prst="rect">
            <a:avLst/>
          </a:prstGeom>
          <a:solidFill>
            <a:schemeClr val="accent1"/>
          </a:solidFill>
          <a:ln w="34925">
            <a:solidFill>
              <a:srgbClr val="FF0000"/>
            </a:solidFill>
          </a:ln>
        </p:spPr>
        <p:txBody>
          <a:bodyPr wrap="square" rtlCol="0">
            <a:spAutoFit/>
          </a:bodyPr>
          <a:lstStyle/>
          <a:p>
            <a:pPr algn="ctr"/>
            <a:r>
              <a:rPr lang="zh-CN" altLang="en-US" sz="6000" dirty="0" smtClean="0">
                <a:solidFill>
                  <a:srgbClr val="FF0000"/>
                </a:solidFill>
              </a:rPr>
              <a:t>模板方法（</a:t>
            </a:r>
            <a:r>
              <a:rPr lang="en-US" altLang="zh-CN" sz="6000" dirty="0" smtClean="0">
                <a:solidFill>
                  <a:srgbClr val="FF0000"/>
                </a:solidFill>
              </a:rPr>
              <a:t>Template Method</a:t>
            </a:r>
            <a:r>
              <a:rPr lang="zh-CN" altLang="en-US" sz="6000" dirty="0" smtClean="0">
                <a:solidFill>
                  <a:srgbClr val="FF0000"/>
                </a:solidFill>
              </a:rPr>
              <a:t>）模式</a:t>
            </a:r>
            <a:endParaRPr lang="zh-CN" altLang="en-US" sz="60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ppt_w</p:attrName>
                                        </p:attrNameLst>
                                      </p:cBhvr>
                                      <p:tavLst>
                                        <p:tav tm="0">
                                          <p:val>
                                            <p:fltVal val="0"/>
                                          </p:val>
                                        </p:tav>
                                        <p:tav tm="100000">
                                          <p:val>
                                            <p:strVal val="#ppt_w"/>
                                          </p:val>
                                        </p:tav>
                                      </p:tavLst>
                                    </p:anim>
                                    <p:anim calcmode="lin" valueType="num">
                                      <p:cBhvr>
                                        <p:cTn id="16" dur="500" fill="hold"/>
                                        <p:tgtEl>
                                          <p:spTgt spid="9"/>
                                        </p:tgtEl>
                                        <p:attrNameLst>
                                          <p:attrName>ppt_h</p:attrName>
                                        </p:attrNameLst>
                                      </p:cBhvr>
                                      <p:tavLst>
                                        <p:tav tm="0">
                                          <p:val>
                                            <p:fltVal val="0"/>
                                          </p:val>
                                        </p:tav>
                                        <p:tav tm="100000">
                                          <p:val>
                                            <p:strVal val="#ppt_h"/>
                                          </p:val>
                                        </p:tav>
                                      </p:tavLst>
                                    </p:anim>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模板方法（</a:t>
            </a:r>
            <a:r>
              <a:rPr lang="en-US" altLang="zh-CN" dirty="0" smtClean="0"/>
              <a:t>Template Method</a:t>
            </a:r>
            <a:r>
              <a:rPr lang="zh-CN" altLang="en-US" dirty="0" smtClean="0"/>
              <a:t>）</a:t>
            </a:r>
            <a:endParaRPr lang="zh-CN" altLang="en-US" dirty="0"/>
          </a:p>
        </p:txBody>
      </p:sp>
      <p:sp>
        <p:nvSpPr>
          <p:cNvPr id="3" name="内容占位符 2"/>
          <p:cNvSpPr>
            <a:spLocks noGrp="1"/>
          </p:cNvSpPr>
          <p:nvPr>
            <p:ph idx="1"/>
          </p:nvPr>
        </p:nvSpPr>
        <p:spPr/>
        <p:txBody>
          <a:bodyPr/>
          <a:lstStyle/>
          <a:p>
            <a:r>
              <a:rPr lang="zh-CN" altLang="en-US" dirty="0" smtClean="0"/>
              <a:t>在一个方法中定义一个算法的骨架</a:t>
            </a:r>
            <a:endParaRPr lang="en-US" altLang="zh-CN" dirty="0" smtClean="0"/>
          </a:p>
          <a:p>
            <a:r>
              <a:rPr lang="zh-CN" altLang="en-US" dirty="0" smtClean="0"/>
              <a:t>将一些步骤的实现延迟到子类中</a:t>
            </a:r>
            <a:endParaRPr lang="en-US" altLang="zh-CN" dirty="0" smtClean="0"/>
          </a:p>
          <a:p>
            <a:r>
              <a:rPr lang="zh-CN" altLang="en-US" dirty="0" smtClean="0"/>
              <a:t>模板方法使得子类可以在不改变算法结构的情况下，重新定义算法中的某些步骤。</a:t>
            </a:r>
          </a:p>
          <a:p>
            <a:endParaRPr lang="zh-CN" altLang="en-US" dirty="0"/>
          </a:p>
        </p:txBody>
      </p:sp>
      <p:pic>
        <p:nvPicPr>
          <p:cNvPr id="3075" name="Picture 3"/>
          <p:cNvPicPr>
            <a:picLocks noChangeAspect="1" noChangeArrowheads="1"/>
          </p:cNvPicPr>
          <p:nvPr/>
        </p:nvPicPr>
        <p:blipFill>
          <a:blip r:embed="rId3" cstate="print">
            <a:clrChange>
              <a:clrFrom>
                <a:srgbClr val="FFFFFF"/>
              </a:clrFrom>
              <a:clrTo>
                <a:srgbClr val="FFFFFF">
                  <a:alpha val="0"/>
                </a:srgbClr>
              </a:clrTo>
            </a:clrChange>
            <a:lum bright="-30000" contrast="20000"/>
          </a:blip>
          <a:srcRect/>
          <a:stretch>
            <a:fillRect/>
          </a:stretch>
        </p:blipFill>
        <p:spPr bwMode="auto">
          <a:xfrm>
            <a:off x="1907704" y="3284984"/>
            <a:ext cx="5815045" cy="331236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模板方法 </a:t>
            </a:r>
            <a:r>
              <a:rPr lang="en-US" altLang="zh-CN" dirty="0" err="1" smtClean="0"/>
              <a:t>vs</a:t>
            </a:r>
            <a:r>
              <a:rPr lang="en-US" altLang="zh-CN" dirty="0" smtClean="0"/>
              <a:t> </a:t>
            </a:r>
            <a:r>
              <a:rPr lang="zh-CN" altLang="en-US" dirty="0" smtClean="0"/>
              <a:t>策略</a:t>
            </a:r>
            <a:endParaRPr lang="zh-CN" altLang="en-US" dirty="0"/>
          </a:p>
        </p:txBody>
      </p:sp>
      <p:graphicFrame>
        <p:nvGraphicFramePr>
          <p:cNvPr id="8" name="内容占位符 7"/>
          <p:cNvGraphicFramePr>
            <a:graphicFrameLocks noGrp="1"/>
          </p:cNvGraphicFramePr>
          <p:nvPr>
            <p:ph sz="half" idx="1"/>
          </p:nvPr>
        </p:nvGraphicFramePr>
        <p:xfrm>
          <a:off x="827088" y="2420888"/>
          <a:ext cx="3884612" cy="28803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内容占位符 8"/>
          <p:cNvGraphicFramePr>
            <a:graphicFrameLocks noGrp="1"/>
          </p:cNvGraphicFramePr>
          <p:nvPr>
            <p:ph sz="half" idx="2"/>
          </p:nvPr>
        </p:nvGraphicFramePr>
        <p:xfrm>
          <a:off x="4864100" y="2420888"/>
          <a:ext cx="3884613" cy="288032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1" name="图示 10"/>
          <p:cNvGraphicFramePr/>
          <p:nvPr/>
        </p:nvGraphicFramePr>
        <p:xfrm>
          <a:off x="827584" y="1268760"/>
          <a:ext cx="3816424" cy="108012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2" name="图示 11"/>
          <p:cNvGraphicFramePr/>
          <p:nvPr/>
        </p:nvGraphicFramePr>
        <p:xfrm>
          <a:off x="4860032" y="1268760"/>
          <a:ext cx="3816424" cy="1080120"/>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nvGrpSpPr>
          <p:cNvPr id="3" name="组合 12"/>
          <p:cNvGrpSpPr/>
          <p:nvPr/>
        </p:nvGrpSpPr>
        <p:grpSpPr>
          <a:xfrm>
            <a:off x="755576" y="5445224"/>
            <a:ext cx="7992888" cy="700561"/>
            <a:chOff x="0" y="1961812"/>
            <a:chExt cx="3884612" cy="916585"/>
          </a:xfrm>
          <a:scene3d>
            <a:camera prst="orthographicFront"/>
            <a:lightRig rig="flat" dir="t"/>
          </a:scene3d>
        </p:grpSpPr>
        <p:sp>
          <p:nvSpPr>
            <p:cNvPr id="14" name="圆角矩形 13"/>
            <p:cNvSpPr/>
            <p:nvPr/>
          </p:nvSpPr>
          <p:spPr>
            <a:xfrm>
              <a:off x="0" y="1961812"/>
              <a:ext cx="3884612" cy="916585"/>
            </a:xfrm>
            <a:prstGeom prst="roundRect">
              <a:avLst/>
            </a:prstGeom>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sp>
        <p:sp>
          <p:nvSpPr>
            <p:cNvPr id="15" name="圆角矩形 4"/>
            <p:cNvSpPr/>
            <p:nvPr/>
          </p:nvSpPr>
          <p:spPr>
            <a:xfrm>
              <a:off x="44744" y="2006556"/>
              <a:ext cx="3795124" cy="827097"/>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zh-CN" altLang="en-US" sz="2200" dirty="0" smtClean="0"/>
                <a:t>两种模式可以结合使用</a:t>
              </a:r>
              <a:endParaRPr lang="zh-CN" sz="2200" kern="12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graphicEl>
                                              <a:dgm id="{AA3BA332-5E3A-4EA6-9A31-59724CD8F263}"/>
                                            </p:graphicEl>
                                          </p:spTgt>
                                        </p:tgtEl>
                                        <p:attrNameLst>
                                          <p:attrName>style.visibility</p:attrName>
                                        </p:attrNameLst>
                                      </p:cBhvr>
                                      <p:to>
                                        <p:strVal val="visible"/>
                                      </p:to>
                                    </p:set>
                                    <p:animEffect transition="in" filter="wipe(down)">
                                      <p:cBhvr>
                                        <p:cTn id="7" dur="500"/>
                                        <p:tgtEl>
                                          <p:spTgt spid="8">
                                            <p:graphicEl>
                                              <a:dgm id="{AA3BA332-5E3A-4EA6-9A31-59724CD8F26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graphicEl>
                                              <a:dgm id="{76E58817-CC37-41B7-BA09-BF22F8AE6106}"/>
                                            </p:graphicEl>
                                          </p:spTgt>
                                        </p:tgtEl>
                                        <p:attrNameLst>
                                          <p:attrName>style.visibility</p:attrName>
                                        </p:attrNameLst>
                                      </p:cBhvr>
                                      <p:to>
                                        <p:strVal val="visible"/>
                                      </p:to>
                                    </p:set>
                                    <p:animEffect transition="in" filter="wipe(down)">
                                      <p:cBhvr>
                                        <p:cTn id="12" dur="500"/>
                                        <p:tgtEl>
                                          <p:spTgt spid="9">
                                            <p:graphicEl>
                                              <a:dgm id="{76E58817-CC37-41B7-BA09-BF22F8AE6106}"/>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graphicEl>
                                              <a:dgm id="{9A0F7284-E961-42D7-A0FE-2BCC377ABF74}"/>
                                            </p:graphicEl>
                                          </p:spTgt>
                                        </p:tgtEl>
                                        <p:attrNameLst>
                                          <p:attrName>style.visibility</p:attrName>
                                        </p:attrNameLst>
                                      </p:cBhvr>
                                      <p:to>
                                        <p:strVal val="visible"/>
                                      </p:to>
                                    </p:set>
                                    <p:animEffect transition="in" filter="wipe(down)">
                                      <p:cBhvr>
                                        <p:cTn id="17" dur="500"/>
                                        <p:tgtEl>
                                          <p:spTgt spid="8">
                                            <p:graphicEl>
                                              <a:dgm id="{9A0F7284-E961-42D7-A0FE-2BCC377ABF74}"/>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9">
                                            <p:graphicEl>
                                              <a:dgm id="{BBAFA9C8-8753-48F4-A209-6728AC7130ED}"/>
                                            </p:graphicEl>
                                          </p:spTgt>
                                        </p:tgtEl>
                                        <p:attrNameLst>
                                          <p:attrName>style.visibility</p:attrName>
                                        </p:attrNameLst>
                                      </p:cBhvr>
                                      <p:to>
                                        <p:strVal val="visible"/>
                                      </p:to>
                                    </p:set>
                                    <p:animEffect transition="in" filter="wipe(down)">
                                      <p:cBhvr>
                                        <p:cTn id="22" dur="500"/>
                                        <p:tgtEl>
                                          <p:spTgt spid="9">
                                            <p:graphicEl>
                                              <a:dgm id="{BBAFA9C8-8753-48F4-A209-6728AC7130ED}"/>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
                                            <p:graphicEl>
                                              <a:dgm id="{19A1DC62-2AAE-4272-919E-FDD51138E9FA}"/>
                                            </p:graphicEl>
                                          </p:spTgt>
                                        </p:tgtEl>
                                        <p:attrNameLst>
                                          <p:attrName>style.visibility</p:attrName>
                                        </p:attrNameLst>
                                      </p:cBhvr>
                                      <p:to>
                                        <p:strVal val="visible"/>
                                      </p:to>
                                    </p:set>
                                    <p:animEffect transition="in" filter="wipe(down)">
                                      <p:cBhvr>
                                        <p:cTn id="27" dur="500"/>
                                        <p:tgtEl>
                                          <p:spTgt spid="8">
                                            <p:graphicEl>
                                              <a:dgm id="{19A1DC62-2AAE-4272-919E-FDD51138E9FA}"/>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
                                            <p:graphicEl>
                                              <a:dgm id="{A0F3FED3-5182-4733-8C71-C9DCD8D202BC}"/>
                                            </p:graphicEl>
                                          </p:spTgt>
                                        </p:tgtEl>
                                        <p:attrNameLst>
                                          <p:attrName>style.visibility</p:attrName>
                                        </p:attrNameLst>
                                      </p:cBhvr>
                                      <p:to>
                                        <p:strVal val="visible"/>
                                      </p:to>
                                    </p:set>
                                    <p:animEffect transition="in" filter="wipe(down)">
                                      <p:cBhvr>
                                        <p:cTn id="32" dur="500"/>
                                        <p:tgtEl>
                                          <p:spTgt spid="9">
                                            <p:graphicEl>
                                              <a:dgm id="{A0F3FED3-5182-4733-8C71-C9DCD8D202BC}"/>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down)">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lvlOne"/>
        </p:bldSub>
      </p:bldGraphic>
      <p:bldGraphic spid="9" grpId="0">
        <p:bldSub>
          <a:bldDgm bld="lvlOne"/>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更加灵活的模板方法</a:t>
            </a:r>
            <a:endParaRPr lang="zh-CN" altLang="en-US" dirty="0"/>
          </a:p>
        </p:txBody>
      </p:sp>
      <p:sp>
        <p:nvSpPr>
          <p:cNvPr id="3" name="内容占位符 2"/>
          <p:cNvSpPr>
            <a:spLocks noGrp="1"/>
          </p:cNvSpPr>
          <p:nvPr>
            <p:ph idx="1"/>
          </p:nvPr>
        </p:nvSpPr>
        <p:spPr>
          <a:xfrm>
            <a:off x="251520" y="1125538"/>
            <a:ext cx="4464495" cy="5256212"/>
          </a:xfrm>
        </p:spPr>
        <p:txBody>
          <a:bodyPr/>
          <a:lstStyle/>
          <a:p>
            <a:r>
              <a:rPr lang="zh-CN" altLang="en-US" dirty="0" smtClean="0"/>
              <a:t>现在假设我们有几种不同的杯子，其中一种是最常用的，剩下几种也可以根据热饮种类的不同选用</a:t>
            </a:r>
            <a:endParaRPr lang="en-US" altLang="zh-CN" dirty="0" smtClean="0"/>
          </a:p>
          <a:p>
            <a:r>
              <a:rPr lang="en-US" altLang="zh-CN" dirty="0" err="1" smtClean="0"/>
              <a:t>HotDrink</a:t>
            </a:r>
            <a:r>
              <a:rPr lang="zh-CN" altLang="en-US" dirty="0" smtClean="0"/>
              <a:t>类的</a:t>
            </a:r>
            <a:r>
              <a:rPr lang="en-US" altLang="zh-CN" dirty="0" err="1" smtClean="0"/>
              <a:t>pourIntoCup</a:t>
            </a:r>
            <a:r>
              <a:rPr lang="en-US" altLang="zh-CN" dirty="0" smtClean="0"/>
              <a:t>()</a:t>
            </a:r>
            <a:r>
              <a:rPr lang="zh-CN" altLang="en-US" dirty="0" smtClean="0"/>
              <a:t>就要修改</a:t>
            </a:r>
            <a:endParaRPr lang="en-US" altLang="zh-CN" dirty="0" smtClean="0"/>
          </a:p>
          <a:p>
            <a:r>
              <a:rPr lang="zh-CN" altLang="en-US" dirty="0" smtClean="0"/>
              <a:t>而且，所有的实现类里面也要实现自己的</a:t>
            </a:r>
            <a:r>
              <a:rPr lang="en-US" altLang="zh-CN" dirty="0" err="1" smtClean="0"/>
              <a:t>pourIntoCup</a:t>
            </a:r>
            <a:r>
              <a:rPr lang="en-US" altLang="zh-CN" dirty="0" smtClean="0"/>
              <a:t>()</a:t>
            </a:r>
            <a:r>
              <a:rPr lang="zh-CN" altLang="en-US" dirty="0" smtClean="0"/>
              <a:t>，虽然它们大都一模一样</a:t>
            </a:r>
            <a:r>
              <a:rPr lang="en-US" altLang="zh-CN" dirty="0" smtClean="0"/>
              <a:t>……</a:t>
            </a:r>
            <a:endParaRPr lang="zh-CN" altLang="en-US" dirty="0"/>
          </a:p>
        </p:txBody>
      </p:sp>
      <p:sp>
        <p:nvSpPr>
          <p:cNvPr id="4" name="TextBox 3"/>
          <p:cNvSpPr txBox="1"/>
          <p:nvPr/>
        </p:nvSpPr>
        <p:spPr>
          <a:xfrm>
            <a:off x="4644008" y="1340768"/>
            <a:ext cx="4176464" cy="4801314"/>
          </a:xfrm>
          <a:prstGeom prst="rect">
            <a:avLst/>
          </a:prstGeom>
          <a:noFill/>
          <a:ln w="31750">
            <a:solidFill>
              <a:srgbClr val="0070C0"/>
            </a:solidFill>
          </a:ln>
        </p:spPr>
        <p:txBody>
          <a:bodyPr wrap="square" rtlCol="0">
            <a:spAutoFit/>
          </a:bodyPr>
          <a:lstStyle>
            <a:defPPr>
              <a:defRPr lang="zh-CN"/>
            </a:defPPr>
            <a:lvl1pPr>
              <a:defRPr>
                <a:solidFill>
                  <a:srgbClr val="006666"/>
                </a:solidFill>
                <a:latin typeface="Letter Gothic" pitchFamily="49" charset="0"/>
                <a:cs typeface="Courier New" pitchFamily="49" charset="0"/>
              </a:defRPr>
            </a:lvl1pPr>
          </a:lstStyle>
          <a:p>
            <a:r>
              <a:rPr lang="en-US" altLang="zh-CN" b="1" dirty="0" smtClean="0"/>
              <a:t>class </a:t>
            </a:r>
            <a:r>
              <a:rPr lang="en-US" altLang="zh-CN" b="1" dirty="0" err="1" smtClean="0"/>
              <a:t>HotDrink</a:t>
            </a:r>
            <a:r>
              <a:rPr lang="en-US" altLang="zh-CN" b="1" dirty="0" smtClean="0"/>
              <a:t> {</a:t>
            </a:r>
          </a:p>
          <a:p>
            <a:r>
              <a:rPr lang="en-US" altLang="zh-CN" b="1" dirty="0" smtClean="0"/>
              <a:t>public:</a:t>
            </a:r>
          </a:p>
          <a:p>
            <a:r>
              <a:rPr lang="en-US" altLang="zh-CN" b="1" dirty="0" smtClean="0"/>
              <a:t>  void </a:t>
            </a:r>
            <a:r>
              <a:rPr lang="en-US" altLang="zh-CN" b="1" dirty="0" err="1" smtClean="0"/>
              <a:t>sellDrink</a:t>
            </a:r>
            <a:r>
              <a:rPr lang="en-US" altLang="zh-CN" b="1" dirty="0" smtClean="0"/>
              <a:t>() {</a:t>
            </a:r>
          </a:p>
          <a:p>
            <a:r>
              <a:rPr lang="en-US" altLang="zh-CN" b="1" dirty="0" smtClean="0"/>
              <a:t>    </a:t>
            </a:r>
            <a:r>
              <a:rPr lang="en-US" altLang="zh-CN" b="1" dirty="0" err="1" smtClean="0"/>
              <a:t>boilWater</a:t>
            </a:r>
            <a:r>
              <a:rPr lang="en-US" altLang="zh-CN" b="1" dirty="0" smtClean="0"/>
              <a:t>();</a:t>
            </a:r>
          </a:p>
          <a:p>
            <a:r>
              <a:rPr lang="en-US" altLang="zh-CN" b="1" dirty="0" smtClean="0"/>
              <a:t>    brew();</a:t>
            </a:r>
          </a:p>
          <a:p>
            <a:r>
              <a:rPr lang="en-US" altLang="zh-CN" b="1" dirty="0" smtClean="0"/>
              <a:t>    </a:t>
            </a:r>
            <a:r>
              <a:rPr lang="en-US" altLang="zh-CN" b="1" dirty="0" err="1" smtClean="0"/>
              <a:t>pourIntoCup</a:t>
            </a:r>
            <a:r>
              <a:rPr lang="en-US" altLang="zh-CN" b="1" dirty="0" smtClean="0"/>
              <a:t>();</a:t>
            </a:r>
          </a:p>
          <a:p>
            <a:r>
              <a:rPr lang="en-US" altLang="zh-CN" b="1" dirty="0" smtClean="0"/>
              <a:t>    </a:t>
            </a:r>
            <a:r>
              <a:rPr lang="en-US" altLang="zh-CN" b="1" dirty="0" err="1" smtClean="0"/>
              <a:t>addCondiments</a:t>
            </a:r>
            <a:r>
              <a:rPr lang="en-US" altLang="zh-CN" b="1" dirty="0" smtClean="0"/>
              <a:t>();</a:t>
            </a:r>
          </a:p>
          <a:p>
            <a:r>
              <a:rPr lang="en-US" altLang="zh-CN" b="1" dirty="0" smtClean="0"/>
              <a:t>  }</a:t>
            </a:r>
          </a:p>
          <a:p>
            <a:r>
              <a:rPr lang="en-US" altLang="zh-CN" b="1" dirty="0" smtClean="0"/>
              <a:t>  void </a:t>
            </a:r>
            <a:r>
              <a:rPr lang="en-US" altLang="zh-CN" b="1" dirty="0" err="1" smtClean="0"/>
              <a:t>boilWater</a:t>
            </a:r>
            <a:r>
              <a:rPr lang="en-US" altLang="zh-CN" b="1" dirty="0" smtClean="0"/>
              <a:t>() {</a:t>
            </a:r>
          </a:p>
          <a:p>
            <a:r>
              <a:rPr lang="en-US" altLang="zh-CN" b="1" dirty="0" smtClean="0"/>
              <a:t>    </a:t>
            </a:r>
            <a:r>
              <a:rPr lang="en-US" altLang="zh-CN" b="1" dirty="0" err="1" smtClean="0"/>
              <a:t>cout</a:t>
            </a:r>
            <a:r>
              <a:rPr lang="en-US" altLang="zh-CN" b="1" dirty="0" smtClean="0"/>
              <a:t> &lt;&lt; "Boiling water";</a:t>
            </a:r>
          </a:p>
          <a:p>
            <a:r>
              <a:rPr lang="en-US" altLang="zh-CN" b="1" dirty="0" smtClean="0"/>
              <a:t>  }</a:t>
            </a:r>
          </a:p>
          <a:p>
            <a:r>
              <a:rPr lang="en-US" altLang="zh-CN" b="1" dirty="0" smtClean="0"/>
              <a:t>  virtual void brew() = 0;</a:t>
            </a:r>
          </a:p>
          <a:p>
            <a:r>
              <a:rPr lang="en-US" altLang="zh-CN" b="1" dirty="0" smtClean="0">
                <a:solidFill>
                  <a:srgbClr val="FF0000"/>
                </a:solidFill>
              </a:rPr>
              <a:t>  void </a:t>
            </a:r>
            <a:r>
              <a:rPr lang="en-US" altLang="zh-CN" b="1" dirty="0" err="1" smtClean="0">
                <a:solidFill>
                  <a:srgbClr val="FF0000"/>
                </a:solidFill>
              </a:rPr>
              <a:t>pourIntoCup</a:t>
            </a:r>
            <a:r>
              <a:rPr lang="en-US" altLang="zh-CN" b="1" dirty="0" smtClean="0">
                <a:solidFill>
                  <a:srgbClr val="FF0000"/>
                </a:solidFill>
              </a:rPr>
              <a:t>() {</a:t>
            </a:r>
          </a:p>
          <a:p>
            <a:r>
              <a:rPr lang="en-US" altLang="zh-CN" b="1" dirty="0" smtClean="0">
                <a:solidFill>
                  <a:srgbClr val="FF0000"/>
                </a:solidFill>
              </a:rPr>
              <a:t>    </a:t>
            </a:r>
            <a:r>
              <a:rPr lang="en-US" altLang="zh-CN" b="1" dirty="0" err="1" smtClean="0">
                <a:solidFill>
                  <a:srgbClr val="FF0000"/>
                </a:solidFill>
              </a:rPr>
              <a:t>cout</a:t>
            </a:r>
            <a:r>
              <a:rPr lang="en-US" altLang="zh-CN" b="1" dirty="0" smtClean="0">
                <a:solidFill>
                  <a:srgbClr val="FF0000"/>
                </a:solidFill>
              </a:rPr>
              <a:t> &lt;&lt; "Pouring into cup";</a:t>
            </a:r>
          </a:p>
          <a:p>
            <a:r>
              <a:rPr lang="en-US" altLang="zh-CN" b="1" dirty="0" smtClean="0">
                <a:solidFill>
                  <a:srgbClr val="FF0000"/>
                </a:solidFill>
              </a:rPr>
              <a:t>  }</a:t>
            </a:r>
          </a:p>
          <a:p>
            <a:r>
              <a:rPr lang="en-US" altLang="zh-CN" b="1" dirty="0" smtClean="0"/>
              <a:t>  virtual void </a:t>
            </a:r>
            <a:r>
              <a:rPr lang="en-US" altLang="zh-CN" b="1" dirty="0" err="1" smtClean="0"/>
              <a:t>addCondiments</a:t>
            </a:r>
            <a:r>
              <a:rPr lang="en-US" altLang="zh-CN" b="1" dirty="0" smtClean="0"/>
              <a:t>() = 0;</a:t>
            </a:r>
          </a:p>
          <a:p>
            <a:r>
              <a:rPr lang="en-US" altLang="zh-CN" b="1" dirty="0" smtClean="0"/>
              <a:t>};</a:t>
            </a:r>
          </a:p>
        </p:txBody>
      </p:sp>
      <p:sp>
        <p:nvSpPr>
          <p:cNvPr id="5" name="TextBox 4"/>
          <p:cNvSpPr txBox="1"/>
          <p:nvPr/>
        </p:nvSpPr>
        <p:spPr>
          <a:xfrm>
            <a:off x="4644008" y="1340768"/>
            <a:ext cx="4176464" cy="4801314"/>
          </a:xfrm>
          <a:prstGeom prst="rect">
            <a:avLst/>
          </a:prstGeom>
          <a:noFill/>
          <a:ln w="31750">
            <a:solidFill>
              <a:srgbClr val="0070C0"/>
            </a:solidFill>
          </a:ln>
        </p:spPr>
        <p:txBody>
          <a:bodyPr wrap="square" rtlCol="0">
            <a:spAutoFit/>
          </a:bodyPr>
          <a:lstStyle>
            <a:defPPr>
              <a:defRPr lang="zh-CN"/>
            </a:defPPr>
            <a:lvl1pPr>
              <a:defRPr>
                <a:solidFill>
                  <a:srgbClr val="006666"/>
                </a:solidFill>
                <a:latin typeface="Letter Gothic" pitchFamily="49" charset="0"/>
                <a:cs typeface="Courier New" pitchFamily="49" charset="0"/>
              </a:defRPr>
            </a:lvl1pPr>
          </a:lstStyle>
          <a:p>
            <a:r>
              <a:rPr lang="en-US" altLang="zh-CN" b="1" dirty="0" smtClean="0"/>
              <a:t>class </a:t>
            </a:r>
            <a:r>
              <a:rPr lang="en-US" altLang="zh-CN" b="1" dirty="0" err="1" smtClean="0"/>
              <a:t>HotDrink</a:t>
            </a:r>
            <a:r>
              <a:rPr lang="en-US" altLang="zh-CN" b="1" dirty="0" smtClean="0"/>
              <a:t> {</a:t>
            </a:r>
          </a:p>
          <a:p>
            <a:r>
              <a:rPr lang="en-US" altLang="zh-CN" b="1" dirty="0" smtClean="0"/>
              <a:t>public:</a:t>
            </a:r>
          </a:p>
          <a:p>
            <a:r>
              <a:rPr lang="en-US" altLang="zh-CN" b="1" dirty="0" smtClean="0"/>
              <a:t>  void </a:t>
            </a:r>
            <a:r>
              <a:rPr lang="en-US" altLang="zh-CN" b="1" dirty="0" err="1" smtClean="0"/>
              <a:t>sellDrink</a:t>
            </a:r>
            <a:r>
              <a:rPr lang="en-US" altLang="zh-CN" b="1" dirty="0" smtClean="0"/>
              <a:t>() {</a:t>
            </a:r>
          </a:p>
          <a:p>
            <a:r>
              <a:rPr lang="en-US" altLang="zh-CN" b="1" dirty="0" smtClean="0"/>
              <a:t>    </a:t>
            </a:r>
            <a:r>
              <a:rPr lang="en-US" altLang="zh-CN" b="1" dirty="0" err="1" smtClean="0"/>
              <a:t>boilWater</a:t>
            </a:r>
            <a:r>
              <a:rPr lang="en-US" altLang="zh-CN" b="1" dirty="0" smtClean="0"/>
              <a:t>();</a:t>
            </a:r>
          </a:p>
          <a:p>
            <a:r>
              <a:rPr lang="en-US" altLang="zh-CN" b="1" dirty="0" smtClean="0"/>
              <a:t>    brew();</a:t>
            </a:r>
          </a:p>
          <a:p>
            <a:r>
              <a:rPr lang="en-US" altLang="zh-CN" b="1" dirty="0" smtClean="0"/>
              <a:t>    </a:t>
            </a:r>
            <a:r>
              <a:rPr lang="en-US" altLang="zh-CN" b="1" dirty="0" err="1" smtClean="0"/>
              <a:t>pourIntoCup</a:t>
            </a:r>
            <a:r>
              <a:rPr lang="en-US" altLang="zh-CN" b="1" dirty="0" smtClean="0"/>
              <a:t>();</a:t>
            </a:r>
          </a:p>
          <a:p>
            <a:r>
              <a:rPr lang="en-US" altLang="zh-CN" b="1" dirty="0" smtClean="0"/>
              <a:t>    </a:t>
            </a:r>
            <a:r>
              <a:rPr lang="en-US" altLang="zh-CN" b="1" dirty="0" err="1" smtClean="0"/>
              <a:t>addCondiments</a:t>
            </a:r>
            <a:r>
              <a:rPr lang="en-US" altLang="zh-CN" b="1" dirty="0" smtClean="0"/>
              <a:t>();</a:t>
            </a:r>
          </a:p>
          <a:p>
            <a:r>
              <a:rPr lang="en-US" altLang="zh-CN" b="1" dirty="0" smtClean="0"/>
              <a:t>  }</a:t>
            </a:r>
          </a:p>
          <a:p>
            <a:r>
              <a:rPr lang="en-US" altLang="zh-CN" b="1" dirty="0" smtClean="0"/>
              <a:t>  void </a:t>
            </a:r>
            <a:r>
              <a:rPr lang="en-US" altLang="zh-CN" b="1" dirty="0" err="1" smtClean="0"/>
              <a:t>boilWater</a:t>
            </a:r>
            <a:r>
              <a:rPr lang="en-US" altLang="zh-CN" b="1" dirty="0" smtClean="0"/>
              <a:t>() {</a:t>
            </a:r>
          </a:p>
          <a:p>
            <a:r>
              <a:rPr lang="en-US" altLang="zh-CN" b="1" dirty="0" smtClean="0"/>
              <a:t>    </a:t>
            </a:r>
            <a:r>
              <a:rPr lang="en-US" altLang="zh-CN" b="1" dirty="0" err="1" smtClean="0"/>
              <a:t>cout</a:t>
            </a:r>
            <a:r>
              <a:rPr lang="en-US" altLang="zh-CN" b="1" dirty="0" smtClean="0"/>
              <a:t> &lt;&lt; "Boiling water";</a:t>
            </a:r>
          </a:p>
          <a:p>
            <a:r>
              <a:rPr lang="en-US" altLang="zh-CN" b="1" dirty="0" smtClean="0"/>
              <a:t>  }</a:t>
            </a:r>
          </a:p>
          <a:p>
            <a:r>
              <a:rPr lang="en-US" altLang="zh-CN" b="1" dirty="0" smtClean="0"/>
              <a:t>  virtual void brew() = 0;</a:t>
            </a:r>
          </a:p>
          <a:p>
            <a:endParaRPr lang="en-US" altLang="zh-CN" b="1" dirty="0" smtClean="0"/>
          </a:p>
          <a:p>
            <a:r>
              <a:rPr lang="en-US" altLang="zh-CN" b="1" dirty="0" smtClean="0">
                <a:solidFill>
                  <a:srgbClr val="FF0000"/>
                </a:solidFill>
              </a:rPr>
              <a:t>  virtual void </a:t>
            </a:r>
            <a:r>
              <a:rPr lang="en-US" altLang="zh-CN" b="1" dirty="0" err="1" smtClean="0">
                <a:solidFill>
                  <a:srgbClr val="FF0000"/>
                </a:solidFill>
              </a:rPr>
              <a:t>pourIntoCup</a:t>
            </a:r>
            <a:r>
              <a:rPr lang="en-US" altLang="zh-CN" b="1" dirty="0" smtClean="0">
                <a:solidFill>
                  <a:srgbClr val="FF0000"/>
                </a:solidFill>
              </a:rPr>
              <a:t>() = 0;</a:t>
            </a:r>
          </a:p>
          <a:p>
            <a:endParaRPr lang="en-US" altLang="zh-CN" b="1" dirty="0" smtClean="0">
              <a:solidFill>
                <a:srgbClr val="FF0000"/>
              </a:solidFill>
            </a:endParaRPr>
          </a:p>
          <a:p>
            <a:r>
              <a:rPr lang="en-US" altLang="zh-CN" b="1" dirty="0" smtClean="0"/>
              <a:t>  virtual void </a:t>
            </a:r>
            <a:r>
              <a:rPr lang="en-US" altLang="zh-CN" b="1" dirty="0" err="1" smtClean="0"/>
              <a:t>addCondiments</a:t>
            </a:r>
            <a:r>
              <a:rPr lang="en-US" altLang="zh-CN" b="1" dirty="0" smtClean="0"/>
              <a:t>() = 0;</a:t>
            </a:r>
          </a:p>
          <a:p>
            <a:r>
              <a:rPr lang="en-US" altLang="zh-CN" b="1" dirty="0" smtClean="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up)">
                                      <p:cBhvr>
                                        <p:cTn id="2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提供算法步骤的缺省实现</a:t>
            </a:r>
            <a:endParaRPr lang="zh-CN" altLang="en-US" dirty="0"/>
          </a:p>
        </p:txBody>
      </p:sp>
      <p:sp>
        <p:nvSpPr>
          <p:cNvPr id="4" name="TextBox 3"/>
          <p:cNvSpPr txBox="1"/>
          <p:nvPr/>
        </p:nvSpPr>
        <p:spPr>
          <a:xfrm>
            <a:off x="4716016" y="1700808"/>
            <a:ext cx="4176464" cy="4801314"/>
          </a:xfrm>
          <a:prstGeom prst="rect">
            <a:avLst/>
          </a:prstGeom>
          <a:noFill/>
          <a:ln w="31750">
            <a:solidFill>
              <a:srgbClr val="0070C0"/>
            </a:solidFill>
          </a:ln>
        </p:spPr>
        <p:txBody>
          <a:bodyPr wrap="square" rtlCol="0">
            <a:spAutoFit/>
          </a:bodyPr>
          <a:lstStyle>
            <a:defPPr>
              <a:defRPr lang="zh-CN"/>
            </a:defPPr>
            <a:lvl1pPr>
              <a:defRPr>
                <a:solidFill>
                  <a:srgbClr val="006666"/>
                </a:solidFill>
                <a:latin typeface="Letter Gothic" pitchFamily="49" charset="0"/>
                <a:cs typeface="Courier New" pitchFamily="49" charset="0"/>
              </a:defRPr>
            </a:lvl1pPr>
          </a:lstStyle>
          <a:p>
            <a:r>
              <a:rPr lang="en-US" altLang="zh-CN" b="1" dirty="0" smtClean="0"/>
              <a:t>class </a:t>
            </a:r>
            <a:r>
              <a:rPr lang="en-US" altLang="zh-CN" b="1" dirty="0" err="1" smtClean="0"/>
              <a:t>HotDrink</a:t>
            </a:r>
            <a:r>
              <a:rPr lang="en-US" altLang="zh-CN" b="1" dirty="0" smtClean="0"/>
              <a:t> {</a:t>
            </a:r>
          </a:p>
          <a:p>
            <a:r>
              <a:rPr lang="en-US" altLang="zh-CN" b="1" dirty="0" smtClean="0"/>
              <a:t>public:</a:t>
            </a:r>
          </a:p>
          <a:p>
            <a:r>
              <a:rPr lang="en-US" altLang="zh-CN" b="1" dirty="0" smtClean="0"/>
              <a:t>  void </a:t>
            </a:r>
            <a:r>
              <a:rPr lang="en-US" altLang="zh-CN" b="1" dirty="0" err="1" smtClean="0"/>
              <a:t>sellDrink</a:t>
            </a:r>
            <a:r>
              <a:rPr lang="en-US" altLang="zh-CN" b="1" dirty="0" smtClean="0"/>
              <a:t>() {</a:t>
            </a:r>
          </a:p>
          <a:p>
            <a:r>
              <a:rPr lang="en-US" altLang="zh-CN" b="1" dirty="0" smtClean="0"/>
              <a:t>    </a:t>
            </a:r>
            <a:r>
              <a:rPr lang="en-US" altLang="zh-CN" b="1" dirty="0" err="1" smtClean="0"/>
              <a:t>boilWater</a:t>
            </a:r>
            <a:r>
              <a:rPr lang="en-US" altLang="zh-CN" b="1" dirty="0" smtClean="0"/>
              <a:t>();</a:t>
            </a:r>
          </a:p>
          <a:p>
            <a:r>
              <a:rPr lang="en-US" altLang="zh-CN" b="1" dirty="0" smtClean="0"/>
              <a:t>    brew();</a:t>
            </a:r>
          </a:p>
          <a:p>
            <a:r>
              <a:rPr lang="en-US" altLang="zh-CN" b="1" dirty="0" smtClean="0"/>
              <a:t>    </a:t>
            </a:r>
            <a:r>
              <a:rPr lang="en-US" altLang="zh-CN" b="1" dirty="0" err="1" smtClean="0"/>
              <a:t>pourIntoCup</a:t>
            </a:r>
            <a:r>
              <a:rPr lang="en-US" altLang="zh-CN" b="1" dirty="0" smtClean="0"/>
              <a:t>();</a:t>
            </a:r>
          </a:p>
          <a:p>
            <a:r>
              <a:rPr lang="en-US" altLang="zh-CN" b="1" dirty="0" smtClean="0"/>
              <a:t>    </a:t>
            </a:r>
            <a:r>
              <a:rPr lang="en-US" altLang="zh-CN" b="1" dirty="0" err="1" smtClean="0"/>
              <a:t>addCondiments</a:t>
            </a:r>
            <a:r>
              <a:rPr lang="en-US" altLang="zh-CN" b="1" dirty="0" smtClean="0"/>
              <a:t>();</a:t>
            </a:r>
          </a:p>
          <a:p>
            <a:r>
              <a:rPr lang="en-US" altLang="zh-CN" b="1" dirty="0" smtClean="0"/>
              <a:t>  }</a:t>
            </a:r>
          </a:p>
          <a:p>
            <a:r>
              <a:rPr lang="en-US" altLang="zh-CN" b="1" dirty="0" smtClean="0"/>
              <a:t>  void </a:t>
            </a:r>
            <a:r>
              <a:rPr lang="en-US" altLang="zh-CN" b="1" dirty="0" err="1" smtClean="0"/>
              <a:t>boilWater</a:t>
            </a:r>
            <a:r>
              <a:rPr lang="en-US" altLang="zh-CN" b="1" dirty="0" smtClean="0"/>
              <a:t>() {</a:t>
            </a:r>
          </a:p>
          <a:p>
            <a:r>
              <a:rPr lang="en-US" altLang="zh-CN" b="1" dirty="0" smtClean="0"/>
              <a:t>    </a:t>
            </a:r>
            <a:r>
              <a:rPr lang="en-US" altLang="zh-CN" b="1" dirty="0" err="1" smtClean="0"/>
              <a:t>cout</a:t>
            </a:r>
            <a:r>
              <a:rPr lang="en-US" altLang="zh-CN" b="1" dirty="0" smtClean="0"/>
              <a:t> &lt;&lt; "Boiling water";</a:t>
            </a:r>
          </a:p>
          <a:p>
            <a:r>
              <a:rPr lang="en-US" altLang="zh-CN" b="1" dirty="0" smtClean="0"/>
              <a:t>  }</a:t>
            </a:r>
          </a:p>
          <a:p>
            <a:r>
              <a:rPr lang="en-US" altLang="zh-CN" b="1" dirty="0" smtClean="0"/>
              <a:t>  virtual void brew() = 0;</a:t>
            </a:r>
          </a:p>
          <a:p>
            <a:r>
              <a:rPr lang="en-US" altLang="zh-CN" b="1" dirty="0" smtClean="0">
                <a:solidFill>
                  <a:srgbClr val="FF0000"/>
                </a:solidFill>
              </a:rPr>
              <a:t>  virtual void </a:t>
            </a:r>
            <a:r>
              <a:rPr lang="en-US" altLang="zh-CN" b="1" dirty="0" err="1" smtClean="0">
                <a:solidFill>
                  <a:srgbClr val="FF0000"/>
                </a:solidFill>
              </a:rPr>
              <a:t>pourIntoCup</a:t>
            </a:r>
            <a:r>
              <a:rPr lang="en-US" altLang="zh-CN" b="1" dirty="0" smtClean="0">
                <a:solidFill>
                  <a:srgbClr val="FF0000"/>
                </a:solidFill>
              </a:rPr>
              <a:t>() {</a:t>
            </a:r>
          </a:p>
          <a:p>
            <a:r>
              <a:rPr lang="en-US" altLang="zh-CN" b="1" dirty="0" smtClean="0">
                <a:solidFill>
                  <a:srgbClr val="FF0000"/>
                </a:solidFill>
              </a:rPr>
              <a:t>    </a:t>
            </a:r>
            <a:r>
              <a:rPr lang="en-US" altLang="zh-CN" b="1" dirty="0" err="1" smtClean="0">
                <a:solidFill>
                  <a:srgbClr val="FF0000"/>
                </a:solidFill>
              </a:rPr>
              <a:t>cout</a:t>
            </a:r>
            <a:r>
              <a:rPr lang="en-US" altLang="zh-CN" b="1" dirty="0" smtClean="0">
                <a:solidFill>
                  <a:srgbClr val="FF0000"/>
                </a:solidFill>
              </a:rPr>
              <a:t> &lt;&lt; "Pouring into cup";</a:t>
            </a:r>
          </a:p>
          <a:p>
            <a:r>
              <a:rPr lang="en-US" altLang="zh-CN" b="1" dirty="0" smtClean="0">
                <a:solidFill>
                  <a:srgbClr val="FF0000"/>
                </a:solidFill>
              </a:rPr>
              <a:t>  }</a:t>
            </a:r>
          </a:p>
          <a:p>
            <a:r>
              <a:rPr lang="en-US" altLang="zh-CN" b="1" dirty="0" smtClean="0"/>
              <a:t>  virtual void </a:t>
            </a:r>
            <a:r>
              <a:rPr lang="en-US" altLang="zh-CN" b="1" dirty="0" err="1" smtClean="0"/>
              <a:t>addCondiments</a:t>
            </a:r>
            <a:r>
              <a:rPr lang="en-US" altLang="zh-CN" b="1" dirty="0" smtClean="0"/>
              <a:t>() = 0;</a:t>
            </a:r>
          </a:p>
          <a:p>
            <a:r>
              <a:rPr lang="en-US" altLang="zh-CN" b="1" dirty="0" smtClean="0"/>
              <a:t>};</a:t>
            </a:r>
          </a:p>
        </p:txBody>
      </p:sp>
      <p:sp>
        <p:nvSpPr>
          <p:cNvPr id="5" name="TextBox 4"/>
          <p:cNvSpPr txBox="1"/>
          <p:nvPr/>
        </p:nvSpPr>
        <p:spPr>
          <a:xfrm>
            <a:off x="251520" y="1700808"/>
            <a:ext cx="4176464" cy="4801314"/>
          </a:xfrm>
          <a:prstGeom prst="rect">
            <a:avLst/>
          </a:prstGeom>
          <a:noFill/>
          <a:ln w="31750">
            <a:solidFill>
              <a:srgbClr val="0070C0"/>
            </a:solidFill>
          </a:ln>
        </p:spPr>
        <p:txBody>
          <a:bodyPr wrap="square" rtlCol="0">
            <a:spAutoFit/>
          </a:bodyPr>
          <a:lstStyle>
            <a:defPPr>
              <a:defRPr lang="zh-CN"/>
            </a:defPPr>
            <a:lvl1pPr>
              <a:defRPr>
                <a:solidFill>
                  <a:srgbClr val="006666"/>
                </a:solidFill>
                <a:latin typeface="Letter Gothic" pitchFamily="49" charset="0"/>
                <a:cs typeface="Courier New" pitchFamily="49" charset="0"/>
              </a:defRPr>
            </a:lvl1pPr>
          </a:lstStyle>
          <a:p>
            <a:r>
              <a:rPr lang="en-US" altLang="zh-CN" b="1" dirty="0" smtClean="0"/>
              <a:t>class </a:t>
            </a:r>
            <a:r>
              <a:rPr lang="en-US" altLang="zh-CN" b="1" dirty="0" err="1" smtClean="0"/>
              <a:t>HotDrink</a:t>
            </a:r>
            <a:r>
              <a:rPr lang="en-US" altLang="zh-CN" b="1" dirty="0" smtClean="0"/>
              <a:t> {</a:t>
            </a:r>
          </a:p>
          <a:p>
            <a:r>
              <a:rPr lang="en-US" altLang="zh-CN" b="1" dirty="0" smtClean="0"/>
              <a:t>public:</a:t>
            </a:r>
          </a:p>
          <a:p>
            <a:r>
              <a:rPr lang="en-US" altLang="zh-CN" b="1" dirty="0" smtClean="0"/>
              <a:t>  void </a:t>
            </a:r>
            <a:r>
              <a:rPr lang="en-US" altLang="zh-CN" b="1" dirty="0" err="1" smtClean="0"/>
              <a:t>sellDrink</a:t>
            </a:r>
            <a:r>
              <a:rPr lang="en-US" altLang="zh-CN" b="1" dirty="0" smtClean="0"/>
              <a:t>() {</a:t>
            </a:r>
          </a:p>
          <a:p>
            <a:r>
              <a:rPr lang="en-US" altLang="zh-CN" b="1" dirty="0" smtClean="0"/>
              <a:t>    </a:t>
            </a:r>
            <a:r>
              <a:rPr lang="en-US" altLang="zh-CN" b="1" dirty="0" err="1" smtClean="0"/>
              <a:t>boilWater</a:t>
            </a:r>
            <a:r>
              <a:rPr lang="en-US" altLang="zh-CN" b="1" dirty="0" smtClean="0"/>
              <a:t>();</a:t>
            </a:r>
          </a:p>
          <a:p>
            <a:r>
              <a:rPr lang="en-US" altLang="zh-CN" b="1" dirty="0" smtClean="0"/>
              <a:t>    brew();</a:t>
            </a:r>
          </a:p>
          <a:p>
            <a:r>
              <a:rPr lang="en-US" altLang="zh-CN" b="1" dirty="0" smtClean="0"/>
              <a:t>    </a:t>
            </a:r>
            <a:r>
              <a:rPr lang="en-US" altLang="zh-CN" b="1" dirty="0" err="1" smtClean="0"/>
              <a:t>pourIntoCup</a:t>
            </a:r>
            <a:r>
              <a:rPr lang="en-US" altLang="zh-CN" b="1" dirty="0" smtClean="0"/>
              <a:t>();</a:t>
            </a:r>
          </a:p>
          <a:p>
            <a:r>
              <a:rPr lang="en-US" altLang="zh-CN" b="1" dirty="0" smtClean="0"/>
              <a:t>    </a:t>
            </a:r>
            <a:r>
              <a:rPr lang="en-US" altLang="zh-CN" b="1" dirty="0" err="1" smtClean="0"/>
              <a:t>addCondiments</a:t>
            </a:r>
            <a:r>
              <a:rPr lang="en-US" altLang="zh-CN" b="1" dirty="0" smtClean="0"/>
              <a:t>();</a:t>
            </a:r>
          </a:p>
          <a:p>
            <a:r>
              <a:rPr lang="en-US" altLang="zh-CN" b="1" dirty="0" smtClean="0"/>
              <a:t>  }</a:t>
            </a:r>
          </a:p>
          <a:p>
            <a:r>
              <a:rPr lang="en-US" altLang="zh-CN" b="1" dirty="0" smtClean="0"/>
              <a:t>  void </a:t>
            </a:r>
            <a:r>
              <a:rPr lang="en-US" altLang="zh-CN" b="1" dirty="0" err="1" smtClean="0"/>
              <a:t>boilWater</a:t>
            </a:r>
            <a:r>
              <a:rPr lang="en-US" altLang="zh-CN" b="1" dirty="0" smtClean="0"/>
              <a:t>() {</a:t>
            </a:r>
          </a:p>
          <a:p>
            <a:r>
              <a:rPr lang="en-US" altLang="zh-CN" b="1" dirty="0" smtClean="0"/>
              <a:t>    </a:t>
            </a:r>
            <a:r>
              <a:rPr lang="en-US" altLang="zh-CN" b="1" dirty="0" err="1" smtClean="0"/>
              <a:t>cout</a:t>
            </a:r>
            <a:r>
              <a:rPr lang="en-US" altLang="zh-CN" b="1" dirty="0" smtClean="0"/>
              <a:t> &lt;&lt; "Boiling water";</a:t>
            </a:r>
          </a:p>
          <a:p>
            <a:r>
              <a:rPr lang="en-US" altLang="zh-CN" b="1" dirty="0" smtClean="0"/>
              <a:t>  }</a:t>
            </a:r>
          </a:p>
          <a:p>
            <a:r>
              <a:rPr lang="en-US" altLang="zh-CN" b="1" dirty="0" smtClean="0"/>
              <a:t>  virtual void brew() = 0;</a:t>
            </a:r>
          </a:p>
          <a:p>
            <a:endParaRPr lang="en-US" altLang="zh-CN" b="1" dirty="0" smtClean="0"/>
          </a:p>
          <a:p>
            <a:r>
              <a:rPr lang="en-US" altLang="zh-CN" b="1" dirty="0" smtClean="0">
                <a:solidFill>
                  <a:srgbClr val="FF0000"/>
                </a:solidFill>
              </a:rPr>
              <a:t>  virtual void </a:t>
            </a:r>
            <a:r>
              <a:rPr lang="en-US" altLang="zh-CN" b="1" dirty="0" err="1" smtClean="0">
                <a:solidFill>
                  <a:srgbClr val="FF0000"/>
                </a:solidFill>
              </a:rPr>
              <a:t>pourIntoCup</a:t>
            </a:r>
            <a:r>
              <a:rPr lang="en-US" altLang="zh-CN" b="1" dirty="0" smtClean="0">
                <a:solidFill>
                  <a:srgbClr val="FF0000"/>
                </a:solidFill>
              </a:rPr>
              <a:t>() = 0;</a:t>
            </a:r>
          </a:p>
          <a:p>
            <a:endParaRPr lang="en-US" altLang="zh-CN" b="1" dirty="0" smtClean="0">
              <a:solidFill>
                <a:srgbClr val="FF0000"/>
              </a:solidFill>
            </a:endParaRPr>
          </a:p>
          <a:p>
            <a:r>
              <a:rPr lang="en-US" altLang="zh-CN" b="1" dirty="0" smtClean="0"/>
              <a:t>  virtual void </a:t>
            </a:r>
            <a:r>
              <a:rPr lang="en-US" altLang="zh-CN" b="1" dirty="0" err="1" smtClean="0"/>
              <a:t>addCondiments</a:t>
            </a:r>
            <a:r>
              <a:rPr lang="en-US" altLang="zh-CN" b="1" dirty="0" smtClean="0"/>
              <a:t>() = 0;</a:t>
            </a:r>
          </a:p>
          <a:p>
            <a:r>
              <a:rPr lang="en-US" altLang="zh-CN" b="1" dirty="0" smtClean="0"/>
              <a:t>};</a:t>
            </a:r>
          </a:p>
        </p:txBody>
      </p:sp>
      <p:sp>
        <p:nvSpPr>
          <p:cNvPr id="6" name="内容占位符 5"/>
          <p:cNvSpPr>
            <a:spLocks noGrp="1"/>
          </p:cNvSpPr>
          <p:nvPr>
            <p:ph idx="1"/>
          </p:nvPr>
        </p:nvSpPr>
        <p:spPr>
          <a:xfrm>
            <a:off x="827088" y="1125538"/>
            <a:ext cx="7921625" cy="1439366"/>
          </a:xfrm>
        </p:spPr>
        <p:txBody>
          <a:bodyPr/>
          <a:lstStyle/>
          <a:p>
            <a:r>
              <a:rPr lang="zh-CN" altLang="en-US" dirty="0" smtClean="0"/>
              <a:t>为了减少这种代码的浪费</a:t>
            </a:r>
            <a:endParaRPr lang="zh-CN" altLang="en-US" dirty="0"/>
          </a:p>
        </p:txBody>
      </p:sp>
      <p:sp>
        <p:nvSpPr>
          <p:cNvPr id="7" name="右箭头 6"/>
          <p:cNvSpPr/>
          <p:nvPr/>
        </p:nvSpPr>
        <p:spPr>
          <a:xfrm>
            <a:off x="4211960" y="5301208"/>
            <a:ext cx="792088" cy="43204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4"/>
          <p:cNvGrpSpPr/>
          <p:nvPr/>
        </p:nvGrpSpPr>
        <p:grpSpPr>
          <a:xfrm>
            <a:off x="1187624" y="4071260"/>
            <a:ext cx="6840760" cy="2088232"/>
            <a:chOff x="1187624" y="3645024"/>
            <a:chExt cx="6840760" cy="2520280"/>
          </a:xfrm>
        </p:grpSpPr>
        <p:sp>
          <p:nvSpPr>
            <p:cNvPr id="5" name="TextBox 4"/>
            <p:cNvSpPr txBox="1"/>
            <p:nvPr/>
          </p:nvSpPr>
          <p:spPr>
            <a:xfrm>
              <a:off x="1187624" y="3645024"/>
              <a:ext cx="6840760" cy="2520280"/>
            </a:xfrm>
            <a:prstGeom prst="rect">
              <a:avLst/>
            </a:prstGeom>
            <a:solidFill>
              <a:schemeClr val="accent1"/>
            </a:solidFill>
            <a:ln>
              <a:solidFill>
                <a:srgbClr val="0070C0"/>
              </a:solidFill>
            </a:ln>
          </p:spPr>
          <p:txBody>
            <a:bodyPr wrap="square" rtlCol="0">
              <a:noAutofit/>
            </a:bodyPr>
            <a:lstStyle/>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r>
                <a:rPr lang="zh-CN" altLang="en-US" smtClean="0"/>
                <a:t>实现</a:t>
              </a:r>
              <a:r>
                <a:rPr lang="zh-CN" altLang="en-US" dirty="0" smtClean="0"/>
                <a:t>类</a:t>
              </a:r>
              <a:endParaRPr lang="zh-CN" altLang="en-US" dirty="0"/>
            </a:p>
          </p:txBody>
        </p:sp>
        <p:sp>
          <p:nvSpPr>
            <p:cNvPr id="7" name="TextBox 6"/>
            <p:cNvSpPr txBox="1"/>
            <p:nvPr/>
          </p:nvSpPr>
          <p:spPr>
            <a:xfrm>
              <a:off x="1907704" y="5229200"/>
              <a:ext cx="1656184" cy="432048"/>
            </a:xfrm>
            <a:prstGeom prst="rect">
              <a:avLst/>
            </a:prstGeom>
            <a:solidFill>
              <a:schemeClr val="accent2">
                <a:lumMod val="40000"/>
                <a:lumOff val="60000"/>
              </a:schemeClr>
            </a:solidFill>
            <a:ln>
              <a:solidFill>
                <a:schemeClr val="accent5">
                  <a:lumMod val="75000"/>
                </a:schemeClr>
              </a:solidFill>
            </a:ln>
          </p:spPr>
          <p:txBody>
            <a:bodyPr wrap="square" rtlCol="0">
              <a:noAutofit/>
            </a:bodyPr>
            <a:lstStyle/>
            <a:p>
              <a:pPr algn="ctr"/>
              <a:r>
                <a:rPr lang="zh-CN" altLang="en-US" smtClean="0"/>
                <a:t>步骤细节</a:t>
              </a:r>
              <a:r>
                <a:rPr lang="en-US" altLang="zh-CN" smtClean="0"/>
                <a:t>1</a:t>
              </a:r>
              <a:endParaRPr lang="zh-CN" altLang="en-US" dirty="0"/>
            </a:p>
          </p:txBody>
        </p:sp>
        <p:sp>
          <p:nvSpPr>
            <p:cNvPr id="8" name="TextBox 7"/>
            <p:cNvSpPr txBox="1"/>
            <p:nvPr/>
          </p:nvSpPr>
          <p:spPr>
            <a:xfrm>
              <a:off x="3923928" y="5229200"/>
              <a:ext cx="1656184" cy="432048"/>
            </a:xfrm>
            <a:prstGeom prst="rect">
              <a:avLst/>
            </a:prstGeom>
            <a:solidFill>
              <a:schemeClr val="accent2">
                <a:lumMod val="40000"/>
                <a:lumOff val="60000"/>
              </a:schemeClr>
            </a:solidFill>
            <a:ln>
              <a:solidFill>
                <a:schemeClr val="accent5">
                  <a:lumMod val="75000"/>
                </a:schemeClr>
              </a:solidFill>
            </a:ln>
          </p:spPr>
          <p:txBody>
            <a:bodyPr wrap="square" rtlCol="0">
              <a:noAutofit/>
            </a:bodyPr>
            <a:lstStyle/>
            <a:p>
              <a:pPr algn="ctr"/>
              <a:r>
                <a:rPr lang="zh-CN" altLang="en-US" smtClean="0"/>
                <a:t>步骤细节</a:t>
              </a:r>
              <a:r>
                <a:rPr lang="en-US" altLang="zh-CN" smtClean="0"/>
                <a:t>2</a:t>
              </a:r>
              <a:endParaRPr lang="zh-CN" altLang="en-US" dirty="0"/>
            </a:p>
          </p:txBody>
        </p:sp>
        <p:sp>
          <p:nvSpPr>
            <p:cNvPr id="9" name="TextBox 8"/>
            <p:cNvSpPr txBox="1"/>
            <p:nvPr/>
          </p:nvSpPr>
          <p:spPr>
            <a:xfrm>
              <a:off x="5940152" y="5229200"/>
              <a:ext cx="1656184" cy="432048"/>
            </a:xfrm>
            <a:prstGeom prst="rect">
              <a:avLst/>
            </a:prstGeom>
            <a:solidFill>
              <a:schemeClr val="accent2">
                <a:lumMod val="40000"/>
                <a:lumOff val="60000"/>
              </a:schemeClr>
            </a:solidFill>
            <a:ln>
              <a:solidFill>
                <a:schemeClr val="accent5">
                  <a:lumMod val="75000"/>
                </a:schemeClr>
              </a:solidFill>
            </a:ln>
          </p:spPr>
          <p:txBody>
            <a:bodyPr wrap="square" rtlCol="0">
              <a:noAutofit/>
            </a:bodyPr>
            <a:lstStyle/>
            <a:p>
              <a:pPr algn="ctr"/>
              <a:r>
                <a:rPr lang="zh-CN" altLang="en-US" smtClean="0"/>
                <a:t>步骤细节</a:t>
              </a:r>
              <a:r>
                <a:rPr lang="en-US" altLang="zh-CN" smtClean="0"/>
                <a:t>3</a:t>
              </a:r>
              <a:endParaRPr lang="zh-CN" altLang="en-US" dirty="0"/>
            </a:p>
          </p:txBody>
        </p:sp>
      </p:grpSp>
      <p:grpSp>
        <p:nvGrpSpPr>
          <p:cNvPr id="15" name="组合 27"/>
          <p:cNvGrpSpPr/>
          <p:nvPr/>
        </p:nvGrpSpPr>
        <p:grpSpPr>
          <a:xfrm>
            <a:off x="1187624" y="4071260"/>
            <a:ext cx="6840760" cy="1116124"/>
            <a:chOff x="1187624" y="4071260"/>
            <a:chExt cx="6840760" cy="1116124"/>
          </a:xfrm>
        </p:grpSpPr>
        <p:grpSp>
          <p:nvGrpSpPr>
            <p:cNvPr id="16" name="组合 15"/>
            <p:cNvGrpSpPr/>
            <p:nvPr/>
          </p:nvGrpSpPr>
          <p:grpSpPr>
            <a:xfrm>
              <a:off x="1187624" y="4071260"/>
              <a:ext cx="6840760" cy="1116124"/>
              <a:chOff x="1187624" y="3645024"/>
              <a:chExt cx="6840760" cy="1224136"/>
            </a:xfrm>
          </p:grpSpPr>
          <p:sp>
            <p:nvSpPr>
              <p:cNvPr id="4" name="TextBox 3"/>
              <p:cNvSpPr txBox="1"/>
              <p:nvPr/>
            </p:nvSpPr>
            <p:spPr>
              <a:xfrm>
                <a:off x="1187624" y="3645024"/>
                <a:ext cx="6840760" cy="1224136"/>
              </a:xfrm>
              <a:prstGeom prst="rect">
                <a:avLst/>
              </a:prstGeom>
              <a:solidFill>
                <a:schemeClr val="accent1"/>
              </a:solidFill>
              <a:ln>
                <a:solidFill>
                  <a:srgbClr val="0070C0"/>
                </a:solidFill>
              </a:ln>
            </p:spPr>
            <p:txBody>
              <a:bodyPr wrap="square" rtlCol="0">
                <a:noAutofit/>
              </a:bodyPr>
              <a:lstStyle/>
              <a:p>
                <a:r>
                  <a:rPr lang="zh-CN" altLang="en-US" dirty="0" smtClean="0"/>
                  <a:t>抽象类</a:t>
                </a:r>
                <a:endParaRPr lang="zh-CN" altLang="en-US" dirty="0"/>
              </a:p>
            </p:txBody>
          </p:sp>
          <p:sp>
            <p:nvSpPr>
              <p:cNvPr id="6" name="TextBox 5"/>
              <p:cNvSpPr txBox="1"/>
              <p:nvPr/>
            </p:nvSpPr>
            <p:spPr>
              <a:xfrm>
                <a:off x="2051720" y="4005064"/>
                <a:ext cx="5184576" cy="432048"/>
              </a:xfrm>
              <a:prstGeom prst="rect">
                <a:avLst/>
              </a:prstGeom>
              <a:solidFill>
                <a:schemeClr val="accent5">
                  <a:lumMod val="60000"/>
                  <a:lumOff val="40000"/>
                </a:schemeClr>
              </a:solidFill>
              <a:ln>
                <a:solidFill>
                  <a:schemeClr val="accent5">
                    <a:lumMod val="75000"/>
                  </a:schemeClr>
                </a:solidFill>
              </a:ln>
            </p:spPr>
            <p:txBody>
              <a:bodyPr wrap="square" rtlCol="0">
                <a:noAutofit/>
              </a:bodyPr>
              <a:lstStyle/>
              <a:p>
                <a:pPr algn="ctr"/>
                <a:r>
                  <a:rPr lang="zh-CN" altLang="en-US" dirty="0" smtClean="0"/>
                  <a:t>算法骨架方法（成员函数）</a:t>
                </a:r>
                <a:endParaRPr lang="zh-CN" altLang="en-US" dirty="0"/>
              </a:p>
            </p:txBody>
          </p:sp>
        </p:grpSp>
        <p:cxnSp>
          <p:nvCxnSpPr>
            <p:cNvPr id="14" name="直接连接符 13"/>
            <p:cNvCxnSpPr/>
            <p:nvPr/>
          </p:nvCxnSpPr>
          <p:spPr>
            <a:xfrm>
              <a:off x="3059832" y="4399532"/>
              <a:ext cx="0" cy="3939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300192" y="4403226"/>
              <a:ext cx="0" cy="3939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923928" y="4416695"/>
              <a:ext cx="0" cy="3939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5436096" y="4416695"/>
              <a:ext cx="0" cy="3939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p:txBody>
          <a:bodyPr/>
          <a:lstStyle/>
          <a:p>
            <a:r>
              <a:rPr lang="zh-CN" altLang="en-US" dirty="0" smtClean="0"/>
              <a:t>回顾一下模板方法</a:t>
            </a:r>
            <a:endParaRPr lang="zh-CN" altLang="en-US" dirty="0"/>
          </a:p>
        </p:txBody>
      </p:sp>
      <p:sp>
        <p:nvSpPr>
          <p:cNvPr id="3" name="内容占位符 2"/>
          <p:cNvSpPr>
            <a:spLocks noGrp="1"/>
          </p:cNvSpPr>
          <p:nvPr>
            <p:ph idx="1"/>
          </p:nvPr>
        </p:nvSpPr>
        <p:spPr>
          <a:xfrm>
            <a:off x="827088" y="1125538"/>
            <a:ext cx="7921625" cy="2375470"/>
          </a:xfrm>
        </p:spPr>
        <p:txBody>
          <a:bodyPr/>
          <a:lstStyle/>
          <a:p>
            <a:r>
              <a:rPr lang="zh-CN" altLang="en-US" sz="2400" dirty="0" smtClean="0"/>
              <a:t>抽象类（父类）定义算法的骨架</a:t>
            </a:r>
            <a:endParaRPr lang="en-US" altLang="zh-CN" sz="2400" dirty="0" smtClean="0"/>
          </a:p>
          <a:p>
            <a:r>
              <a:rPr lang="zh-CN" altLang="en-US" sz="2400" dirty="0" smtClean="0"/>
              <a:t>算法的细节由实现类（子类）负责实现</a:t>
            </a:r>
            <a:endParaRPr lang="en-US" altLang="zh-CN" sz="2400" dirty="0" smtClean="0"/>
          </a:p>
          <a:p>
            <a:r>
              <a:rPr lang="zh-CN" altLang="en-US" sz="2400" dirty="0" smtClean="0"/>
              <a:t>在使用时，调用抽象类的算法骨架方法，再由这个方法来根据需要</a:t>
            </a:r>
            <a:r>
              <a:rPr lang="zh-CN" altLang="en-US" sz="2400" dirty="0" smtClean="0"/>
              <a:t>调用类</a:t>
            </a:r>
            <a:r>
              <a:rPr lang="zh-CN" altLang="en-US" sz="2400" dirty="0" smtClean="0"/>
              <a:t>的算法细节实现</a:t>
            </a:r>
            <a:endParaRPr lang="en-US" altLang="zh-CN" sz="2400" dirty="0" smtClean="0"/>
          </a:p>
          <a:p>
            <a:r>
              <a:rPr lang="zh-CN" altLang="en-US" sz="2400" dirty="0" smtClean="0"/>
              <a:t>当更换一个新的实现类时，新的步骤细节将带来算法的改变</a:t>
            </a:r>
            <a:endParaRPr lang="zh-CN" altLang="en-US" sz="2400" dirty="0"/>
          </a:p>
        </p:txBody>
      </p:sp>
      <p:grpSp>
        <p:nvGrpSpPr>
          <p:cNvPr id="17" name="组合 17"/>
          <p:cNvGrpSpPr/>
          <p:nvPr/>
        </p:nvGrpSpPr>
        <p:grpSpPr>
          <a:xfrm>
            <a:off x="1187624" y="5193196"/>
            <a:ext cx="6840760" cy="1044116"/>
            <a:chOff x="1035224" y="4815154"/>
            <a:chExt cx="6840760" cy="1260140"/>
          </a:xfrm>
        </p:grpSpPr>
        <p:sp>
          <p:nvSpPr>
            <p:cNvPr id="19" name="TextBox 18"/>
            <p:cNvSpPr txBox="1"/>
            <p:nvPr/>
          </p:nvSpPr>
          <p:spPr>
            <a:xfrm>
              <a:off x="1035224" y="4815154"/>
              <a:ext cx="6840760" cy="1260140"/>
            </a:xfrm>
            <a:prstGeom prst="rect">
              <a:avLst/>
            </a:prstGeom>
            <a:solidFill>
              <a:schemeClr val="accent1"/>
            </a:solidFill>
            <a:ln>
              <a:solidFill>
                <a:srgbClr val="0070C0"/>
              </a:solidFill>
            </a:ln>
          </p:spPr>
          <p:txBody>
            <a:bodyPr wrap="square" rtlCol="0">
              <a:noAutofit/>
            </a:bodyPr>
            <a:lstStyle/>
            <a:p>
              <a:endParaRPr lang="en-US" altLang="zh-CN" dirty="0" smtClean="0"/>
            </a:p>
            <a:p>
              <a:endParaRPr lang="en-US" altLang="zh-CN" dirty="0" smtClean="0"/>
            </a:p>
            <a:p>
              <a:r>
                <a:rPr lang="zh-CN" altLang="en-US" smtClean="0"/>
                <a:t>另一个实现</a:t>
              </a:r>
              <a:r>
                <a:rPr lang="zh-CN" altLang="en-US" dirty="0" smtClean="0"/>
                <a:t>类</a:t>
              </a:r>
              <a:endParaRPr lang="zh-CN" altLang="en-US" dirty="0"/>
            </a:p>
          </p:txBody>
        </p:sp>
        <p:sp>
          <p:nvSpPr>
            <p:cNvPr id="20" name="TextBox 19"/>
            <p:cNvSpPr txBox="1"/>
            <p:nvPr/>
          </p:nvSpPr>
          <p:spPr>
            <a:xfrm>
              <a:off x="1755304" y="5004826"/>
              <a:ext cx="1656184" cy="432048"/>
            </a:xfrm>
            <a:prstGeom prst="rect">
              <a:avLst/>
            </a:prstGeom>
            <a:ln/>
          </p:spPr>
          <p:style>
            <a:lnRef idx="3">
              <a:schemeClr val="lt1"/>
            </a:lnRef>
            <a:fillRef idx="1">
              <a:schemeClr val="accent6"/>
            </a:fillRef>
            <a:effectRef idx="1">
              <a:schemeClr val="accent6"/>
            </a:effectRef>
            <a:fontRef idx="minor">
              <a:schemeClr val="lt1"/>
            </a:fontRef>
          </p:style>
          <p:txBody>
            <a:bodyPr wrap="square" rtlCol="0">
              <a:noAutofit/>
            </a:bodyPr>
            <a:lstStyle/>
            <a:p>
              <a:pPr algn="ctr"/>
              <a:r>
                <a:rPr lang="zh-CN" altLang="en-US" smtClean="0"/>
                <a:t>步骤细节</a:t>
              </a:r>
              <a:r>
                <a:rPr lang="en-US" altLang="zh-CN" smtClean="0"/>
                <a:t>1</a:t>
              </a:r>
              <a:endParaRPr lang="zh-CN" altLang="en-US" dirty="0"/>
            </a:p>
          </p:txBody>
        </p:sp>
        <p:sp>
          <p:nvSpPr>
            <p:cNvPr id="21" name="TextBox 20"/>
            <p:cNvSpPr txBox="1"/>
            <p:nvPr/>
          </p:nvSpPr>
          <p:spPr>
            <a:xfrm>
              <a:off x="3771528" y="5004826"/>
              <a:ext cx="1656184" cy="432048"/>
            </a:xfrm>
            <a:prstGeom prst="rect">
              <a:avLst/>
            </a:prstGeom>
            <a:ln/>
          </p:spPr>
          <p:style>
            <a:lnRef idx="3">
              <a:schemeClr val="lt1"/>
            </a:lnRef>
            <a:fillRef idx="1">
              <a:schemeClr val="accent6"/>
            </a:fillRef>
            <a:effectRef idx="1">
              <a:schemeClr val="accent6"/>
            </a:effectRef>
            <a:fontRef idx="minor">
              <a:schemeClr val="lt1"/>
            </a:fontRef>
          </p:style>
          <p:txBody>
            <a:bodyPr wrap="square" rtlCol="0">
              <a:noAutofit/>
            </a:bodyPr>
            <a:lstStyle/>
            <a:p>
              <a:pPr algn="ctr"/>
              <a:r>
                <a:rPr lang="zh-CN" altLang="en-US" smtClean="0"/>
                <a:t>步骤细节</a:t>
              </a:r>
              <a:r>
                <a:rPr lang="en-US" altLang="zh-CN" smtClean="0"/>
                <a:t>2</a:t>
              </a:r>
              <a:endParaRPr lang="zh-CN" altLang="en-US" dirty="0"/>
            </a:p>
          </p:txBody>
        </p:sp>
        <p:sp>
          <p:nvSpPr>
            <p:cNvPr id="22" name="TextBox 21"/>
            <p:cNvSpPr txBox="1"/>
            <p:nvPr/>
          </p:nvSpPr>
          <p:spPr>
            <a:xfrm>
              <a:off x="5787752" y="5004826"/>
              <a:ext cx="1656184" cy="432048"/>
            </a:xfrm>
            <a:prstGeom prst="rect">
              <a:avLst/>
            </a:prstGeom>
            <a:ln/>
          </p:spPr>
          <p:style>
            <a:lnRef idx="3">
              <a:schemeClr val="lt1"/>
            </a:lnRef>
            <a:fillRef idx="1">
              <a:schemeClr val="accent6"/>
            </a:fillRef>
            <a:effectRef idx="1">
              <a:schemeClr val="accent6"/>
            </a:effectRef>
            <a:fontRef idx="minor">
              <a:schemeClr val="lt1"/>
            </a:fontRef>
          </p:style>
          <p:txBody>
            <a:bodyPr wrap="square" rtlCol="0">
              <a:noAutofit/>
            </a:bodyPr>
            <a:lstStyle/>
            <a:p>
              <a:pPr algn="ctr"/>
              <a:r>
                <a:rPr lang="zh-CN" altLang="en-US" smtClean="0"/>
                <a:t>步骤细节</a:t>
              </a:r>
              <a:r>
                <a:rPr lang="en-US" altLang="zh-CN" smtClean="0"/>
                <a:t>3</a:t>
              </a:r>
              <a:endParaRPr lang="zh-CN" altLang="en-US" dirty="0"/>
            </a:p>
          </p:txBody>
        </p:sp>
      </p:grpSp>
      <p:grpSp>
        <p:nvGrpSpPr>
          <p:cNvPr id="18" name="组合 16"/>
          <p:cNvGrpSpPr/>
          <p:nvPr/>
        </p:nvGrpSpPr>
        <p:grpSpPr>
          <a:xfrm>
            <a:off x="2555776" y="4863349"/>
            <a:ext cx="4464496" cy="432048"/>
            <a:chOff x="2555776" y="4437112"/>
            <a:chExt cx="4464496" cy="792088"/>
          </a:xfrm>
        </p:grpSpPr>
        <p:sp>
          <p:nvSpPr>
            <p:cNvPr id="10" name="下箭头 9"/>
            <p:cNvSpPr/>
            <p:nvPr/>
          </p:nvSpPr>
          <p:spPr>
            <a:xfrm>
              <a:off x="2555776" y="4437112"/>
              <a:ext cx="360040" cy="79208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1" name="下箭头 10"/>
            <p:cNvSpPr/>
            <p:nvPr/>
          </p:nvSpPr>
          <p:spPr>
            <a:xfrm>
              <a:off x="4644008" y="4437112"/>
              <a:ext cx="360040" cy="79208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2" name="下箭头 11"/>
            <p:cNvSpPr/>
            <p:nvPr/>
          </p:nvSpPr>
          <p:spPr>
            <a:xfrm>
              <a:off x="6660232" y="4437112"/>
              <a:ext cx="360040" cy="79208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grpSp>
      <p:grpSp>
        <p:nvGrpSpPr>
          <p:cNvPr id="24" name="组合 35"/>
          <p:cNvGrpSpPr/>
          <p:nvPr/>
        </p:nvGrpSpPr>
        <p:grpSpPr>
          <a:xfrm>
            <a:off x="2051720" y="4420697"/>
            <a:ext cx="5204296" cy="357983"/>
            <a:chOff x="2051720" y="4417503"/>
            <a:chExt cx="5204296" cy="357983"/>
          </a:xfrm>
        </p:grpSpPr>
        <p:sp>
          <p:nvSpPr>
            <p:cNvPr id="23" name="TextBox 22"/>
            <p:cNvSpPr txBox="1"/>
            <p:nvPr/>
          </p:nvSpPr>
          <p:spPr>
            <a:xfrm>
              <a:off x="2051720" y="4417503"/>
              <a:ext cx="5204296" cy="357983"/>
            </a:xfrm>
            <a:prstGeom prst="rect">
              <a:avLst/>
            </a:prstGeom>
            <a:ln/>
          </p:spPr>
          <p:style>
            <a:lnRef idx="3">
              <a:schemeClr val="lt1"/>
            </a:lnRef>
            <a:fillRef idx="1">
              <a:schemeClr val="accent6"/>
            </a:fillRef>
            <a:effectRef idx="1">
              <a:schemeClr val="accent6"/>
            </a:effectRef>
            <a:fontRef idx="minor">
              <a:schemeClr val="lt1"/>
            </a:fontRef>
          </p:style>
          <p:txBody>
            <a:bodyPr wrap="square" rtlCol="0">
              <a:noAutofit/>
            </a:bodyPr>
            <a:lstStyle/>
            <a:p>
              <a:pPr algn="ctr"/>
              <a:r>
                <a:rPr lang="zh-CN" altLang="en-US" smtClean="0"/>
                <a:t>算法发生变化</a:t>
              </a:r>
              <a:endParaRPr lang="zh-CN" altLang="en-US" dirty="0"/>
            </a:p>
          </p:txBody>
        </p:sp>
        <p:sp>
          <p:nvSpPr>
            <p:cNvPr id="34" name="矩形 33"/>
            <p:cNvSpPr/>
            <p:nvPr/>
          </p:nvSpPr>
          <p:spPr>
            <a:xfrm>
              <a:off x="3059832" y="4443531"/>
              <a:ext cx="864096" cy="30396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436096" y="4445435"/>
              <a:ext cx="864096" cy="30396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par>
                                <p:cTn id="16" presetID="22" presetClass="entr" presetSubtype="1"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up)">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wipe(left)">
                                      <p:cBhvr>
                                        <p:cTn id="23" dur="500"/>
                                        <p:tgtEl>
                                          <p:spTgt spid="3">
                                            <p:txEl>
                                              <p:pRg st="2" end="2"/>
                                            </p:txEl>
                                          </p:spTgt>
                                        </p:tgtEl>
                                      </p:cBhvr>
                                    </p:animEffect>
                                  </p:childTnLst>
                                </p:cTn>
                              </p:par>
                              <p:par>
                                <p:cTn id="24" presetID="22" presetClass="entr" presetSubtype="1"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up)">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wipe(left)">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up)">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ipe(down)">
                                      <p:cBhvr>
                                        <p:cTn id="4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另外一个例子</a:t>
            </a:r>
            <a:r>
              <a:rPr lang="en-US" altLang="zh-CN" dirty="0" smtClean="0"/>
              <a:t>——</a:t>
            </a:r>
            <a:r>
              <a:rPr lang="zh-CN" altLang="en-US" dirty="0" smtClean="0"/>
              <a:t>作业调度</a:t>
            </a:r>
            <a:endParaRPr lang="zh-CN" altLang="en-US" dirty="0"/>
          </a:p>
        </p:txBody>
      </p:sp>
      <p:sp>
        <p:nvSpPr>
          <p:cNvPr id="3" name="内容占位符 2"/>
          <p:cNvSpPr>
            <a:spLocks noGrp="1"/>
          </p:cNvSpPr>
          <p:nvPr>
            <p:ph idx="1"/>
          </p:nvPr>
        </p:nvSpPr>
        <p:spPr/>
        <p:txBody>
          <a:bodyPr/>
          <a:lstStyle/>
          <a:p>
            <a:r>
              <a:rPr lang="zh-CN" altLang="en-US" dirty="0" smtClean="0"/>
              <a:t>作业：用户程序及其所需的数据和命令的集合，是用来完成用户工作的一个基本单元</a:t>
            </a:r>
            <a:endParaRPr lang="en-US" altLang="zh-CN" dirty="0" smtClean="0"/>
          </a:p>
          <a:p>
            <a:r>
              <a:rPr lang="zh-CN" altLang="en-US" dirty="0" smtClean="0"/>
              <a:t>作业调度：根据一定的原则，从后备作业队列中选择适当的作业，为它分配内存等资源，并将其调入内存投入运行。</a:t>
            </a:r>
            <a:endParaRPr lang="en-US" altLang="zh-CN" dirty="0" smtClean="0"/>
          </a:p>
          <a:p>
            <a:r>
              <a:rPr lang="zh-CN" altLang="en-US" dirty="0" smtClean="0"/>
              <a:t>步骤：</a:t>
            </a:r>
            <a:endParaRPr lang="en-US" altLang="zh-CN" dirty="0" smtClean="0"/>
          </a:p>
          <a:p>
            <a:pPr lvl="1"/>
            <a:r>
              <a:rPr lang="zh-CN" altLang="en-US" dirty="0" smtClean="0"/>
              <a:t>获取当前系统资源状态</a:t>
            </a:r>
            <a:endParaRPr lang="en-US" altLang="zh-CN" dirty="0" smtClean="0"/>
          </a:p>
          <a:p>
            <a:pPr lvl="1"/>
            <a:r>
              <a:rPr lang="zh-CN" altLang="en-US" dirty="0" smtClean="0"/>
              <a:t>根据某算法从作业队列中选择一个作业</a:t>
            </a:r>
            <a:endParaRPr lang="en-US" altLang="zh-CN" dirty="0" smtClean="0"/>
          </a:p>
          <a:p>
            <a:pPr lvl="1"/>
            <a:r>
              <a:rPr lang="zh-CN" altLang="en-US" dirty="0" smtClean="0"/>
              <a:t>为这个作业分配资源</a:t>
            </a:r>
            <a:endParaRPr lang="en-US" altLang="zh-CN" dirty="0" smtClean="0"/>
          </a:p>
          <a:p>
            <a:pPr lvl="1"/>
            <a:r>
              <a:rPr lang="zh-CN" altLang="en-US" dirty="0" smtClean="0"/>
              <a:t>启动这个作业的运行</a:t>
            </a:r>
            <a:endParaRPr lang="zh-CN" alt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工厂方法（</a:t>
            </a:r>
            <a:r>
              <a:rPr lang="en-US" altLang="zh-CN" dirty="0" smtClean="0"/>
              <a:t>Factory method</a:t>
            </a:r>
            <a:r>
              <a:rPr lang="zh-CN" altLang="en-US" dirty="0" smtClean="0"/>
              <a:t>）</a:t>
            </a:r>
            <a:endParaRPr lang="zh-CN" altLang="en-US" dirty="0"/>
          </a:p>
        </p:txBody>
      </p:sp>
      <p:pic>
        <p:nvPicPr>
          <p:cNvPr id="1026" name="Picture 2"/>
          <p:cNvPicPr>
            <a:picLocks noChangeAspect="1" noChangeArrowheads="1"/>
          </p:cNvPicPr>
          <p:nvPr/>
        </p:nvPicPr>
        <p:blipFill>
          <a:blip r:embed="rId3" cstate="print">
            <a:clrChange>
              <a:clrFrom>
                <a:srgbClr val="FEFEFE"/>
              </a:clrFrom>
              <a:clrTo>
                <a:srgbClr val="FEFEFE">
                  <a:alpha val="0"/>
                </a:srgbClr>
              </a:clrTo>
            </a:clrChange>
          </a:blip>
          <a:srcRect/>
          <a:stretch>
            <a:fillRect/>
          </a:stretch>
        </p:blipFill>
        <p:spPr bwMode="auto">
          <a:xfrm>
            <a:off x="4499992" y="1196752"/>
            <a:ext cx="3920498" cy="320654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模板方法下的作业调度器（</a:t>
            </a:r>
            <a:r>
              <a:rPr lang="en-US" altLang="zh-CN" dirty="0" smtClean="0"/>
              <a:t>1</a:t>
            </a:r>
            <a:r>
              <a:rPr lang="zh-CN" altLang="en-US" dirty="0" smtClean="0"/>
              <a:t>）</a:t>
            </a:r>
            <a:endParaRPr lang="zh-CN" altLang="en-US" dirty="0"/>
          </a:p>
        </p:txBody>
      </p:sp>
      <p:sp>
        <p:nvSpPr>
          <p:cNvPr id="3" name="TextBox 2"/>
          <p:cNvSpPr txBox="1"/>
          <p:nvPr/>
        </p:nvSpPr>
        <p:spPr>
          <a:xfrm>
            <a:off x="827584" y="1484784"/>
            <a:ext cx="7560840" cy="4247317"/>
          </a:xfrm>
          <a:prstGeom prst="rect">
            <a:avLst/>
          </a:prstGeom>
          <a:noFill/>
          <a:ln w="31750">
            <a:solidFill>
              <a:srgbClr val="0070C0"/>
            </a:solidFill>
          </a:ln>
        </p:spPr>
        <p:txBody>
          <a:bodyPr wrap="square" rtlCol="0">
            <a:spAutoFit/>
          </a:bodyPr>
          <a:lstStyle>
            <a:defPPr>
              <a:defRPr lang="zh-CN"/>
            </a:defPPr>
            <a:lvl1pPr>
              <a:defRPr>
                <a:solidFill>
                  <a:srgbClr val="006666"/>
                </a:solidFill>
                <a:latin typeface="Letter Gothic" pitchFamily="49" charset="0"/>
                <a:cs typeface="Courier New" pitchFamily="49" charset="0"/>
              </a:defRPr>
            </a:lvl1pPr>
          </a:lstStyle>
          <a:p>
            <a:r>
              <a:rPr lang="en-US" altLang="zh-CN" b="1" dirty="0" smtClean="0"/>
              <a:t>class </a:t>
            </a:r>
            <a:r>
              <a:rPr lang="en-US" altLang="zh-CN" b="1" dirty="0" err="1" smtClean="0"/>
              <a:t>TaskScheduler</a:t>
            </a:r>
            <a:endParaRPr lang="en-US" altLang="zh-CN" b="1" dirty="0" smtClean="0"/>
          </a:p>
          <a:p>
            <a:r>
              <a:rPr lang="en-US" altLang="zh-CN" b="1" dirty="0" smtClean="0"/>
              <a:t>{</a:t>
            </a:r>
          </a:p>
          <a:p>
            <a:r>
              <a:rPr lang="en-US" altLang="zh-CN" b="1" dirty="0" smtClean="0"/>
              <a:t>public:</a:t>
            </a:r>
          </a:p>
          <a:p>
            <a:r>
              <a:rPr lang="en-US" altLang="zh-CN" b="1" dirty="0" smtClean="0"/>
              <a:t>    void schedule() </a:t>
            </a:r>
          </a:p>
          <a:p>
            <a:r>
              <a:rPr lang="en-US" altLang="zh-CN" b="1" dirty="0" smtClean="0"/>
              <a:t>    {</a:t>
            </a:r>
          </a:p>
          <a:p>
            <a:r>
              <a:rPr lang="en-US" altLang="zh-CN" b="1" dirty="0" smtClean="0"/>
              <a:t>        </a:t>
            </a:r>
            <a:r>
              <a:rPr lang="en-US" altLang="zh-CN" b="1" dirty="0" err="1" smtClean="0"/>
              <a:t>systemStatus</a:t>
            </a:r>
            <a:r>
              <a:rPr lang="en-US" altLang="zh-CN" b="1" dirty="0" smtClean="0"/>
              <a:t> = </a:t>
            </a:r>
            <a:r>
              <a:rPr lang="en-US" altLang="zh-CN" b="1" dirty="0" err="1" smtClean="0"/>
              <a:t>getSystemStatus</a:t>
            </a:r>
            <a:r>
              <a:rPr lang="en-US" altLang="zh-CN" b="1" dirty="0" smtClean="0"/>
              <a:t>();</a:t>
            </a:r>
          </a:p>
          <a:p>
            <a:r>
              <a:rPr lang="en-US" altLang="zh-CN" b="1" dirty="0" smtClean="0"/>
              <a:t>        </a:t>
            </a:r>
            <a:r>
              <a:rPr lang="en-US" altLang="zh-CN" b="1" dirty="0" err="1" smtClean="0"/>
              <a:t>taskToRun</a:t>
            </a:r>
            <a:r>
              <a:rPr lang="en-US" altLang="zh-CN" b="1" dirty="0" smtClean="0"/>
              <a:t> = </a:t>
            </a:r>
            <a:r>
              <a:rPr lang="en-US" altLang="zh-CN" b="1" dirty="0" err="1" smtClean="0"/>
              <a:t>findTaskToRun</a:t>
            </a:r>
            <a:r>
              <a:rPr lang="en-US" altLang="zh-CN" b="1" dirty="0" smtClean="0"/>
              <a:t>(</a:t>
            </a:r>
            <a:r>
              <a:rPr lang="en-US" altLang="zh-CN" b="1" dirty="0" err="1" smtClean="0"/>
              <a:t>systemStatus</a:t>
            </a:r>
            <a:r>
              <a:rPr lang="en-US" altLang="zh-CN" b="1" dirty="0" smtClean="0"/>
              <a:t>);</a:t>
            </a:r>
          </a:p>
          <a:p>
            <a:r>
              <a:rPr lang="en-US" altLang="zh-CN" b="1" dirty="0" smtClean="0"/>
              <a:t>        if (</a:t>
            </a:r>
            <a:r>
              <a:rPr lang="en-US" altLang="zh-CN" b="1" dirty="0" err="1" smtClean="0"/>
              <a:t>allocateResources</a:t>
            </a:r>
            <a:r>
              <a:rPr lang="en-US" altLang="zh-CN" b="1" dirty="0" smtClean="0"/>
              <a:t>(</a:t>
            </a:r>
            <a:r>
              <a:rPr lang="en-US" altLang="zh-CN" b="1" dirty="0" err="1" smtClean="0"/>
              <a:t>taskToRun</a:t>
            </a:r>
            <a:r>
              <a:rPr lang="en-US" altLang="zh-CN" b="1" dirty="0" smtClean="0"/>
              <a:t>))</a:t>
            </a:r>
          </a:p>
          <a:p>
            <a:r>
              <a:rPr lang="en-US" altLang="zh-CN" b="1" dirty="0" smtClean="0"/>
              <a:t>             </a:t>
            </a:r>
            <a:r>
              <a:rPr lang="en-US" altLang="zh-CN" b="1" dirty="0" err="1" smtClean="0"/>
              <a:t>startTask</a:t>
            </a:r>
            <a:r>
              <a:rPr lang="en-US" altLang="zh-CN" b="1" dirty="0" smtClean="0"/>
              <a:t>(</a:t>
            </a:r>
            <a:r>
              <a:rPr lang="en-US" altLang="zh-CN" b="1" dirty="0" err="1" smtClean="0"/>
              <a:t>taskToRun</a:t>
            </a:r>
            <a:r>
              <a:rPr lang="en-US" altLang="zh-CN" b="1" dirty="0" smtClean="0"/>
              <a:t>);</a:t>
            </a:r>
          </a:p>
          <a:p>
            <a:r>
              <a:rPr lang="en-US" altLang="zh-CN" b="1" dirty="0" smtClean="0"/>
              <a:t>    }</a:t>
            </a:r>
          </a:p>
          <a:p>
            <a:r>
              <a:rPr lang="en-US" altLang="zh-CN" b="1" dirty="0" smtClean="0"/>
              <a:t>    virtual </a:t>
            </a:r>
            <a:r>
              <a:rPr lang="en-US" altLang="zh-CN" b="1" dirty="0" err="1" smtClean="0"/>
              <a:t>SystemStatus</a:t>
            </a:r>
            <a:r>
              <a:rPr lang="en-US" altLang="zh-CN" b="1" dirty="0" smtClean="0"/>
              <a:t>* </a:t>
            </a:r>
            <a:r>
              <a:rPr lang="en-US" altLang="zh-CN" b="1" dirty="0" err="1" smtClean="0"/>
              <a:t>getSystemStatus</a:t>
            </a:r>
            <a:r>
              <a:rPr lang="en-US" altLang="zh-CN" b="1" dirty="0" smtClean="0"/>
              <a:t>() = 0;</a:t>
            </a:r>
          </a:p>
          <a:p>
            <a:r>
              <a:rPr lang="en-US" altLang="zh-CN" b="1" dirty="0" smtClean="0"/>
              <a:t>    virtual Task* </a:t>
            </a:r>
            <a:r>
              <a:rPr lang="en-US" altLang="zh-CN" b="1" dirty="0" err="1" smtClean="0"/>
              <a:t>findTaskToRun</a:t>
            </a:r>
            <a:r>
              <a:rPr lang="en-US" altLang="zh-CN" b="1" dirty="0" smtClean="0"/>
              <a:t>(</a:t>
            </a:r>
            <a:r>
              <a:rPr lang="en-US" altLang="zh-CN" b="1" dirty="0" err="1" smtClean="0"/>
              <a:t>SystemStatus</a:t>
            </a:r>
            <a:r>
              <a:rPr lang="en-US" altLang="zh-CN" b="1" dirty="0" smtClean="0"/>
              <a:t>* </a:t>
            </a:r>
            <a:r>
              <a:rPr lang="en-US" altLang="zh-CN" b="1" dirty="0" err="1" smtClean="0"/>
              <a:t>systemStatus</a:t>
            </a:r>
            <a:r>
              <a:rPr lang="en-US" altLang="zh-CN" b="1" dirty="0" smtClean="0"/>
              <a:t>) = 0;</a:t>
            </a:r>
          </a:p>
          <a:p>
            <a:r>
              <a:rPr lang="en-US" altLang="zh-CN" b="1" dirty="0" smtClean="0"/>
              <a:t>    virtual BOOL </a:t>
            </a:r>
            <a:r>
              <a:rPr lang="en-US" altLang="zh-CN" b="1" dirty="0" err="1" smtClean="0"/>
              <a:t>allocateResources</a:t>
            </a:r>
            <a:r>
              <a:rPr lang="en-US" altLang="zh-CN" b="1" dirty="0" smtClean="0"/>
              <a:t>(Task* </a:t>
            </a:r>
            <a:r>
              <a:rPr lang="en-US" altLang="zh-CN" b="1" dirty="0" err="1" smtClean="0"/>
              <a:t>taskToRun</a:t>
            </a:r>
            <a:r>
              <a:rPr lang="en-US" altLang="zh-CN" b="1" dirty="0" smtClean="0"/>
              <a:t>) = 0;</a:t>
            </a:r>
          </a:p>
          <a:p>
            <a:r>
              <a:rPr lang="en-US" altLang="zh-CN" b="1" dirty="0" smtClean="0"/>
              <a:t>    virtual void </a:t>
            </a:r>
            <a:r>
              <a:rPr lang="en-US" altLang="zh-CN" b="1" dirty="0" err="1" smtClean="0"/>
              <a:t>startTask</a:t>
            </a:r>
            <a:r>
              <a:rPr lang="en-US" altLang="zh-CN" b="1" dirty="0" smtClean="0"/>
              <a:t>(Task* </a:t>
            </a:r>
            <a:r>
              <a:rPr lang="en-US" altLang="zh-CN" b="1" dirty="0" err="1" smtClean="0"/>
              <a:t>taskToRun</a:t>
            </a:r>
            <a:r>
              <a:rPr lang="en-US" altLang="zh-CN" b="1" dirty="0" smtClean="0"/>
              <a:t>) = 0;</a:t>
            </a:r>
          </a:p>
          <a:p>
            <a:r>
              <a:rPr lang="en-US" altLang="zh-CN" b="1" dirty="0" smtClean="0"/>
              <a:t>};</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模板方法下的作业调度器（</a:t>
            </a:r>
            <a:r>
              <a:rPr lang="en-US" altLang="zh-CN" dirty="0" smtClean="0"/>
              <a:t>2</a:t>
            </a:r>
            <a:r>
              <a:rPr lang="zh-CN" altLang="en-US" dirty="0" smtClean="0"/>
              <a:t>）</a:t>
            </a:r>
            <a:endParaRPr lang="zh-CN" altLang="en-US" dirty="0"/>
          </a:p>
        </p:txBody>
      </p:sp>
      <p:sp>
        <p:nvSpPr>
          <p:cNvPr id="3" name="TextBox 2"/>
          <p:cNvSpPr txBox="1"/>
          <p:nvPr/>
        </p:nvSpPr>
        <p:spPr>
          <a:xfrm>
            <a:off x="827584" y="1124744"/>
            <a:ext cx="7560840" cy="5355312"/>
          </a:xfrm>
          <a:prstGeom prst="rect">
            <a:avLst/>
          </a:prstGeom>
          <a:noFill/>
          <a:ln w="31750">
            <a:solidFill>
              <a:srgbClr val="0070C0"/>
            </a:solidFill>
          </a:ln>
        </p:spPr>
        <p:txBody>
          <a:bodyPr wrap="square" rtlCol="0">
            <a:spAutoFit/>
          </a:bodyPr>
          <a:lstStyle>
            <a:defPPr>
              <a:defRPr lang="zh-CN"/>
            </a:defPPr>
            <a:lvl1pPr>
              <a:defRPr>
                <a:solidFill>
                  <a:srgbClr val="006666"/>
                </a:solidFill>
                <a:latin typeface="Letter Gothic" pitchFamily="49" charset="0"/>
                <a:cs typeface="Courier New" pitchFamily="49" charset="0"/>
              </a:defRPr>
            </a:lvl1pPr>
          </a:lstStyle>
          <a:p>
            <a:r>
              <a:rPr lang="en-US" altLang="zh-CN" b="1" dirty="0" smtClean="0"/>
              <a:t>class </a:t>
            </a:r>
            <a:r>
              <a:rPr lang="en-US" altLang="zh-CN" b="1" dirty="0" err="1" smtClean="0"/>
              <a:t>MyTaskScheduler</a:t>
            </a:r>
            <a:r>
              <a:rPr lang="en-US" altLang="zh-CN" b="1" dirty="0" smtClean="0"/>
              <a:t> : public </a:t>
            </a:r>
            <a:r>
              <a:rPr lang="en-US" altLang="zh-CN" b="1" dirty="0" err="1" smtClean="0"/>
              <a:t>TaskScheduler</a:t>
            </a:r>
            <a:r>
              <a:rPr lang="en-US" altLang="zh-CN" b="1" dirty="0" smtClean="0"/>
              <a:t> {</a:t>
            </a:r>
          </a:p>
          <a:p>
            <a:r>
              <a:rPr lang="en-US" altLang="zh-CN" b="1" dirty="0" smtClean="0"/>
              <a:t>public:</a:t>
            </a:r>
          </a:p>
          <a:p>
            <a:r>
              <a:rPr lang="en-US" altLang="zh-CN" b="1" dirty="0" smtClean="0"/>
              <a:t>    </a:t>
            </a:r>
            <a:r>
              <a:rPr lang="en-US" altLang="zh-CN" b="1" dirty="0" err="1" smtClean="0"/>
              <a:t>SystemStatus</a:t>
            </a:r>
            <a:r>
              <a:rPr lang="en-US" altLang="zh-CN" b="1" dirty="0" smtClean="0"/>
              <a:t>* </a:t>
            </a:r>
            <a:r>
              <a:rPr lang="en-US" altLang="zh-CN" b="1" dirty="0" err="1" smtClean="0"/>
              <a:t>getSystemStatus</a:t>
            </a:r>
            <a:r>
              <a:rPr lang="en-US" altLang="zh-CN" b="1" dirty="0" smtClean="0"/>
              <a:t>() {</a:t>
            </a:r>
          </a:p>
          <a:p>
            <a:r>
              <a:rPr lang="en-US" altLang="zh-CN" b="1" dirty="0" smtClean="0"/>
              <a:t>        </a:t>
            </a:r>
            <a:r>
              <a:rPr lang="en-US" altLang="zh-CN" b="1" dirty="0" err="1" smtClean="0"/>
              <a:t>SystemStatus</a:t>
            </a:r>
            <a:r>
              <a:rPr lang="en-US" altLang="zh-CN" b="1" dirty="0" smtClean="0"/>
              <a:t> *status = new </a:t>
            </a:r>
            <a:r>
              <a:rPr lang="en-US" altLang="zh-CN" b="1" dirty="0" err="1" smtClean="0"/>
              <a:t>SystemStatus</a:t>
            </a:r>
            <a:r>
              <a:rPr lang="en-US" altLang="zh-CN" b="1" dirty="0" smtClean="0"/>
              <a:t>();</a:t>
            </a:r>
          </a:p>
          <a:p>
            <a:r>
              <a:rPr lang="en-US" altLang="zh-CN" b="1" dirty="0" smtClean="0"/>
              <a:t>        //get current status of system</a:t>
            </a:r>
          </a:p>
          <a:p>
            <a:r>
              <a:rPr lang="en-US" altLang="zh-CN" b="1" dirty="0" smtClean="0"/>
              <a:t>        return status;</a:t>
            </a:r>
          </a:p>
          <a:p>
            <a:r>
              <a:rPr lang="en-US" altLang="zh-CN" b="1" dirty="0" smtClean="0"/>
              <a:t>    }</a:t>
            </a:r>
          </a:p>
          <a:p>
            <a:r>
              <a:rPr lang="en-US" altLang="zh-CN" b="1" dirty="0" smtClean="0"/>
              <a:t>    Task* </a:t>
            </a:r>
            <a:r>
              <a:rPr lang="en-US" altLang="zh-CN" b="1" dirty="0" err="1" smtClean="0"/>
              <a:t>findTaskToRun</a:t>
            </a:r>
            <a:r>
              <a:rPr lang="en-US" altLang="zh-CN" b="1" dirty="0" smtClean="0"/>
              <a:t>(</a:t>
            </a:r>
            <a:r>
              <a:rPr lang="en-US" altLang="zh-CN" b="1" dirty="0" err="1" smtClean="0"/>
              <a:t>SystemStatus</a:t>
            </a:r>
            <a:r>
              <a:rPr lang="en-US" altLang="zh-CN" b="1" dirty="0" smtClean="0"/>
              <a:t>* </a:t>
            </a:r>
            <a:r>
              <a:rPr lang="en-US" altLang="zh-CN" b="1" dirty="0" err="1" smtClean="0"/>
              <a:t>systemStatus</a:t>
            </a:r>
            <a:r>
              <a:rPr lang="en-US" altLang="zh-CN" b="1" dirty="0" smtClean="0"/>
              <a:t>) {</a:t>
            </a:r>
          </a:p>
          <a:p>
            <a:r>
              <a:rPr lang="en-US" altLang="zh-CN" b="1" dirty="0" smtClean="0"/>
              <a:t>	//find a task by a schedule algorithm</a:t>
            </a:r>
          </a:p>
          <a:p>
            <a:r>
              <a:rPr lang="en-US" altLang="zh-CN" b="1" dirty="0" smtClean="0"/>
              <a:t>        return task;</a:t>
            </a:r>
          </a:p>
          <a:p>
            <a:r>
              <a:rPr lang="en-US" altLang="zh-CN" b="1" dirty="0" smtClean="0"/>
              <a:t>    }</a:t>
            </a:r>
          </a:p>
          <a:p>
            <a:r>
              <a:rPr lang="en-US" altLang="zh-CN" b="1" dirty="0" smtClean="0"/>
              <a:t>    BOOL </a:t>
            </a:r>
            <a:r>
              <a:rPr lang="en-US" altLang="zh-CN" b="1" dirty="0" err="1" smtClean="0"/>
              <a:t>allocateResources</a:t>
            </a:r>
            <a:r>
              <a:rPr lang="en-US" altLang="zh-CN" b="1" dirty="0" smtClean="0"/>
              <a:t>(Task* </a:t>
            </a:r>
            <a:r>
              <a:rPr lang="en-US" altLang="zh-CN" b="1" dirty="0" err="1" smtClean="0"/>
              <a:t>taskToRun</a:t>
            </a:r>
            <a:r>
              <a:rPr lang="en-US" altLang="zh-CN" b="1" dirty="0" smtClean="0"/>
              <a:t>) {</a:t>
            </a:r>
          </a:p>
          <a:p>
            <a:r>
              <a:rPr lang="en-US" altLang="zh-CN" b="1" dirty="0" smtClean="0"/>
              <a:t>        //allocate resources such as memory, process…</a:t>
            </a:r>
          </a:p>
          <a:p>
            <a:r>
              <a:rPr lang="en-US" altLang="zh-CN" b="1" dirty="0" smtClean="0"/>
              <a:t>        return TRUE;</a:t>
            </a:r>
          </a:p>
          <a:p>
            <a:r>
              <a:rPr lang="en-US" altLang="zh-CN" b="1" dirty="0" smtClean="0"/>
              <a:t>    }</a:t>
            </a:r>
          </a:p>
          <a:p>
            <a:r>
              <a:rPr lang="en-US" altLang="zh-CN" b="1" dirty="0" smtClean="0"/>
              <a:t>    void </a:t>
            </a:r>
            <a:r>
              <a:rPr lang="en-US" altLang="zh-CN" b="1" dirty="0" err="1" smtClean="0"/>
              <a:t>startTask</a:t>
            </a:r>
            <a:r>
              <a:rPr lang="en-US" altLang="zh-CN" b="1" dirty="0" smtClean="0"/>
              <a:t>(Task* </a:t>
            </a:r>
            <a:r>
              <a:rPr lang="en-US" altLang="zh-CN" b="1" dirty="0" err="1" smtClean="0"/>
              <a:t>taskToRun</a:t>
            </a:r>
            <a:r>
              <a:rPr lang="en-US" altLang="zh-CN" b="1" dirty="0" smtClean="0"/>
              <a:t>) {</a:t>
            </a:r>
          </a:p>
          <a:p>
            <a:r>
              <a:rPr lang="en-US" altLang="zh-CN" b="1" dirty="0" smtClean="0"/>
              <a:t>        //start the task</a:t>
            </a:r>
          </a:p>
          <a:p>
            <a:r>
              <a:rPr lang="en-US" altLang="zh-CN" b="1" dirty="0" smtClean="0"/>
              <a:t>    }</a:t>
            </a:r>
          </a:p>
          <a:p>
            <a:r>
              <a:rPr lang="en-US" altLang="zh-CN" b="1" dirty="0" smtClean="0"/>
              <a:t>};</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模板方法下的作业调度器（</a:t>
            </a:r>
            <a:r>
              <a:rPr lang="en-US" altLang="zh-CN" dirty="0" smtClean="0"/>
              <a:t>3</a:t>
            </a:r>
            <a:r>
              <a:rPr lang="zh-CN" altLang="en-US" dirty="0" smtClean="0"/>
              <a:t>）</a:t>
            </a:r>
            <a:endParaRPr lang="zh-CN" altLang="en-US" dirty="0"/>
          </a:p>
        </p:txBody>
      </p:sp>
      <p:sp>
        <p:nvSpPr>
          <p:cNvPr id="3" name="TextBox 2"/>
          <p:cNvSpPr txBox="1"/>
          <p:nvPr/>
        </p:nvSpPr>
        <p:spPr>
          <a:xfrm>
            <a:off x="827584" y="1484784"/>
            <a:ext cx="7560840" cy="1754326"/>
          </a:xfrm>
          <a:prstGeom prst="rect">
            <a:avLst/>
          </a:prstGeom>
          <a:noFill/>
          <a:ln w="31750">
            <a:solidFill>
              <a:srgbClr val="0070C0"/>
            </a:solidFill>
          </a:ln>
        </p:spPr>
        <p:txBody>
          <a:bodyPr wrap="square" rtlCol="0">
            <a:spAutoFit/>
          </a:bodyPr>
          <a:lstStyle>
            <a:defPPr>
              <a:defRPr lang="zh-CN"/>
            </a:defPPr>
            <a:lvl1pPr>
              <a:defRPr>
                <a:solidFill>
                  <a:srgbClr val="006666"/>
                </a:solidFill>
                <a:latin typeface="Letter Gothic" pitchFamily="49" charset="0"/>
                <a:cs typeface="Courier New" pitchFamily="49" charset="0"/>
              </a:defRPr>
            </a:lvl1pPr>
          </a:lstStyle>
          <a:p>
            <a:r>
              <a:rPr lang="en-US" altLang="zh-CN" b="1" dirty="0" smtClean="0"/>
              <a:t>void schedule() </a:t>
            </a:r>
          </a:p>
          <a:p>
            <a:r>
              <a:rPr lang="en-US" altLang="zh-CN" b="1" dirty="0" smtClean="0"/>
              <a:t>{</a:t>
            </a:r>
          </a:p>
          <a:p>
            <a:r>
              <a:rPr lang="en-US" altLang="zh-CN" b="1" dirty="0" smtClean="0"/>
              <a:t>    </a:t>
            </a:r>
            <a:r>
              <a:rPr lang="en-US" altLang="zh-CN" b="1" dirty="0" err="1" smtClean="0"/>
              <a:t>TaskScheduler</a:t>
            </a:r>
            <a:r>
              <a:rPr lang="en-US" altLang="zh-CN" b="1" dirty="0" smtClean="0"/>
              <a:t>* scheduler = new </a:t>
            </a:r>
            <a:r>
              <a:rPr lang="en-US" altLang="zh-CN" b="1" dirty="0" err="1" smtClean="0"/>
              <a:t>MyTaskScheduler</a:t>
            </a:r>
            <a:r>
              <a:rPr lang="en-US" altLang="zh-CN" b="1" dirty="0" smtClean="0"/>
              <a:t>();</a:t>
            </a:r>
          </a:p>
          <a:p>
            <a:r>
              <a:rPr lang="en-US" altLang="zh-CN" b="1" dirty="0" smtClean="0"/>
              <a:t>    </a:t>
            </a:r>
          </a:p>
          <a:p>
            <a:r>
              <a:rPr lang="en-US" altLang="zh-CN" b="1" dirty="0" smtClean="0"/>
              <a:t>    scheduler -&gt; schedule();</a:t>
            </a:r>
          </a:p>
          <a:p>
            <a:r>
              <a:rPr lang="en-US" altLang="zh-CN" b="1" dirty="0" smtClean="0"/>
              <a:t>}</a:t>
            </a:r>
          </a:p>
        </p:txBody>
      </p:sp>
      <p:grpSp>
        <p:nvGrpSpPr>
          <p:cNvPr id="4" name="组合 3"/>
          <p:cNvGrpSpPr/>
          <p:nvPr/>
        </p:nvGrpSpPr>
        <p:grpSpPr>
          <a:xfrm>
            <a:off x="395536" y="3789039"/>
            <a:ext cx="8531975" cy="2444038"/>
            <a:chOff x="611560" y="4581128"/>
            <a:chExt cx="8025841" cy="2308324"/>
          </a:xfrm>
        </p:grpSpPr>
        <p:sp>
          <p:nvSpPr>
            <p:cNvPr id="5" name="TextBox 4"/>
            <p:cNvSpPr txBox="1"/>
            <p:nvPr/>
          </p:nvSpPr>
          <p:spPr>
            <a:xfrm>
              <a:off x="2372705" y="4581128"/>
              <a:ext cx="6264696" cy="2308324"/>
            </a:xfrm>
            <a:prstGeom prst="rect">
              <a:avLst/>
            </a:prstGeom>
            <a:noFill/>
          </p:spPr>
          <p:txBody>
            <a:bodyPr wrap="square" rtlCol="0">
              <a:spAutoFit/>
            </a:bodyPr>
            <a:lstStyle/>
            <a:p>
              <a:pPr algn="ctr"/>
              <a:r>
                <a:rPr lang="zh-CN" altLang="en-US" sz="3600" b="1" dirty="0" smtClean="0">
                  <a:solidFill>
                    <a:srgbClr val="FF0000"/>
                  </a:solidFill>
                </a:rPr>
                <a:t>当</a:t>
              </a:r>
              <a:r>
                <a:rPr lang="en-US" altLang="zh-CN" sz="3600" b="1" dirty="0" err="1" smtClean="0">
                  <a:solidFill>
                    <a:srgbClr val="FF0000"/>
                  </a:solidFill>
                </a:rPr>
                <a:t>getSystemStatus</a:t>
              </a:r>
              <a:r>
                <a:rPr lang="en-US" altLang="zh-CN" sz="3600" b="1" dirty="0" smtClean="0">
                  <a:solidFill>
                    <a:srgbClr val="FF0000"/>
                  </a:solidFill>
                </a:rPr>
                <a:t>(), </a:t>
              </a:r>
              <a:r>
                <a:rPr lang="en-US" altLang="zh-CN" sz="3600" b="1" dirty="0" err="1" smtClean="0">
                  <a:solidFill>
                    <a:srgbClr val="FF0000"/>
                  </a:solidFill>
                </a:rPr>
                <a:t>findTaskToRun</a:t>
              </a:r>
              <a:r>
                <a:rPr lang="en-US" altLang="zh-CN" sz="3600" b="1" dirty="0" smtClean="0">
                  <a:solidFill>
                    <a:srgbClr val="FF0000"/>
                  </a:solidFill>
                </a:rPr>
                <a:t>()</a:t>
              </a:r>
              <a:r>
                <a:rPr lang="zh-CN" altLang="en-US" sz="3600" b="1" dirty="0" smtClean="0">
                  <a:solidFill>
                    <a:srgbClr val="FF0000"/>
                  </a:solidFill>
                </a:rPr>
                <a:t>等步骤都有很多种实现方法时会出现什么问题？</a:t>
              </a:r>
              <a:endParaRPr lang="zh-CN" altLang="en-US" sz="3600" b="1" dirty="0">
                <a:solidFill>
                  <a:srgbClr val="FF0000"/>
                </a:solidFill>
              </a:endParaRPr>
            </a:p>
          </p:txBody>
        </p:sp>
        <p:pic>
          <p:nvPicPr>
            <p:cNvPr id="6"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11560" y="4581128"/>
              <a:ext cx="1705372" cy="1705372"/>
            </a:xfrm>
            <a:prstGeom prst="rect">
              <a:avLst/>
            </a:prstGeom>
            <a:noFill/>
            <a:ln w="9525">
              <a:noFill/>
              <a:miter lim="800000"/>
              <a:headEnd/>
              <a:tailEnd/>
            </a:ln>
          </p:spPr>
        </p:pic>
      </p:grpSp>
      <p:pic>
        <p:nvPicPr>
          <p:cNvPr id="7" name="Picture 3"/>
          <p:cNvPicPr>
            <a:picLocks noChangeAspect="1" noChangeArrowheads="1"/>
          </p:cNvPicPr>
          <p:nvPr/>
        </p:nvPicPr>
        <p:blipFill>
          <a:blip r:embed="rId4" cstate="print"/>
          <a:srcRect b="4999"/>
          <a:stretch>
            <a:fillRect/>
          </a:stretch>
        </p:blipFill>
        <p:spPr bwMode="auto">
          <a:xfrm>
            <a:off x="539552" y="1124744"/>
            <a:ext cx="8244408" cy="522362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结合使用模板方法与策略（</a:t>
            </a:r>
            <a:r>
              <a:rPr lang="en-US" altLang="zh-CN" dirty="0" smtClean="0"/>
              <a:t>1</a:t>
            </a:r>
            <a:r>
              <a:rPr lang="zh-CN" altLang="en-US" dirty="0" smtClean="0"/>
              <a:t>）</a:t>
            </a:r>
            <a:endParaRPr lang="zh-CN" altLang="en-US" dirty="0"/>
          </a:p>
        </p:txBody>
      </p:sp>
      <p:sp>
        <p:nvSpPr>
          <p:cNvPr id="3" name="内容占位符 2"/>
          <p:cNvSpPr>
            <a:spLocks noGrp="1"/>
          </p:cNvSpPr>
          <p:nvPr>
            <p:ph idx="1"/>
          </p:nvPr>
        </p:nvSpPr>
        <p:spPr/>
        <p:txBody>
          <a:bodyPr/>
          <a:lstStyle/>
          <a:p>
            <a:r>
              <a:rPr lang="zh-CN" altLang="en-US" dirty="0" smtClean="0"/>
              <a:t>使用模板方法定义算法骨架</a:t>
            </a:r>
            <a:endParaRPr lang="en-US" altLang="zh-CN" dirty="0" smtClean="0"/>
          </a:p>
          <a:p>
            <a:r>
              <a:rPr lang="zh-CN" altLang="en-US" dirty="0" smtClean="0"/>
              <a:t>使用策略实现算法细节的自由组合</a:t>
            </a:r>
            <a:endParaRPr lang="zh-CN" altLang="en-US" dirty="0"/>
          </a:p>
        </p:txBody>
      </p:sp>
      <p:grpSp>
        <p:nvGrpSpPr>
          <p:cNvPr id="6" name="组合 5"/>
          <p:cNvGrpSpPr/>
          <p:nvPr/>
        </p:nvGrpSpPr>
        <p:grpSpPr>
          <a:xfrm>
            <a:off x="899592" y="2276872"/>
            <a:ext cx="7560840" cy="4524315"/>
            <a:chOff x="899592" y="2276872"/>
            <a:chExt cx="7560840" cy="4524315"/>
          </a:xfrm>
        </p:grpSpPr>
        <p:sp>
          <p:nvSpPr>
            <p:cNvPr id="4" name="TextBox 3"/>
            <p:cNvSpPr txBox="1"/>
            <p:nvPr/>
          </p:nvSpPr>
          <p:spPr>
            <a:xfrm>
              <a:off x="899592" y="2276872"/>
              <a:ext cx="7560840" cy="4524315"/>
            </a:xfrm>
            <a:prstGeom prst="rect">
              <a:avLst/>
            </a:prstGeom>
            <a:noFill/>
            <a:ln w="31750">
              <a:solidFill>
                <a:srgbClr val="0070C0"/>
              </a:solidFill>
            </a:ln>
          </p:spPr>
          <p:txBody>
            <a:bodyPr wrap="square" rtlCol="0">
              <a:spAutoFit/>
            </a:bodyPr>
            <a:lstStyle>
              <a:defPPr>
                <a:defRPr lang="zh-CN"/>
              </a:defPPr>
              <a:lvl1pPr>
                <a:defRPr>
                  <a:solidFill>
                    <a:srgbClr val="006666"/>
                  </a:solidFill>
                  <a:latin typeface="Letter Gothic" pitchFamily="49" charset="0"/>
                  <a:cs typeface="Courier New" pitchFamily="49" charset="0"/>
                </a:defRPr>
              </a:lvl1pPr>
            </a:lstStyle>
            <a:p>
              <a:r>
                <a:rPr lang="en-US" altLang="zh-CN" b="1" dirty="0" smtClean="0"/>
                <a:t>class </a:t>
              </a:r>
              <a:r>
                <a:rPr lang="en-US" altLang="zh-CN" b="1" dirty="0" err="1" smtClean="0"/>
                <a:t>SystemStatusStrategy</a:t>
              </a:r>
              <a:r>
                <a:rPr lang="en-US" altLang="zh-CN" b="1" dirty="0" smtClean="0"/>
                <a:t> {</a:t>
              </a:r>
            </a:p>
            <a:p>
              <a:r>
                <a:rPr lang="en-US" altLang="zh-CN" b="1" dirty="0" smtClean="0"/>
                <a:t>public:</a:t>
              </a:r>
            </a:p>
            <a:p>
              <a:r>
                <a:rPr lang="en-US" altLang="zh-CN" b="1" dirty="0" smtClean="0"/>
                <a:t>    </a:t>
              </a:r>
              <a:r>
                <a:rPr lang="en-US" altLang="zh-CN" b="1" dirty="0" smtClean="0">
                  <a:solidFill>
                    <a:srgbClr val="FF0000"/>
                  </a:solidFill>
                </a:rPr>
                <a:t>virtual </a:t>
              </a:r>
              <a:r>
                <a:rPr lang="en-US" altLang="zh-CN" b="1" dirty="0" err="1" smtClean="0">
                  <a:solidFill>
                    <a:srgbClr val="FF0000"/>
                  </a:solidFill>
                </a:rPr>
                <a:t>SystemStatus</a:t>
              </a:r>
              <a:r>
                <a:rPr lang="en-US" altLang="zh-CN" b="1" dirty="0" smtClean="0">
                  <a:solidFill>
                    <a:srgbClr val="FF0000"/>
                  </a:solidFill>
                </a:rPr>
                <a:t>* </a:t>
              </a:r>
              <a:r>
                <a:rPr lang="en-US" altLang="zh-CN" b="1" dirty="0" err="1" smtClean="0">
                  <a:solidFill>
                    <a:srgbClr val="FF0000"/>
                  </a:solidFill>
                </a:rPr>
                <a:t>getSystemStatus</a:t>
              </a:r>
              <a:r>
                <a:rPr lang="en-US" altLang="zh-CN" b="1" dirty="0" smtClean="0">
                  <a:solidFill>
                    <a:srgbClr val="FF0000"/>
                  </a:solidFill>
                </a:rPr>
                <a:t>() = 0;</a:t>
              </a:r>
            </a:p>
            <a:p>
              <a:r>
                <a:rPr lang="en-US" altLang="zh-CN" b="1" dirty="0" smtClean="0"/>
                <a:t>};</a:t>
              </a:r>
            </a:p>
            <a:p>
              <a:r>
                <a:rPr lang="en-US" altLang="zh-CN" b="1" dirty="0" smtClean="0"/>
                <a:t>class </a:t>
              </a:r>
              <a:r>
                <a:rPr lang="en-US" altLang="zh-CN" b="1" dirty="0" err="1" smtClean="0"/>
                <a:t>TaskFinderStrategy</a:t>
              </a:r>
              <a:r>
                <a:rPr lang="en-US" altLang="zh-CN" b="1" dirty="0" smtClean="0"/>
                <a:t> {</a:t>
              </a:r>
            </a:p>
            <a:p>
              <a:r>
                <a:rPr lang="en-US" altLang="zh-CN" b="1" dirty="0" smtClean="0"/>
                <a:t>public:</a:t>
              </a:r>
            </a:p>
            <a:p>
              <a:r>
                <a:rPr lang="en-US" altLang="zh-CN" b="1" dirty="0" smtClean="0"/>
                <a:t>    </a:t>
              </a:r>
              <a:r>
                <a:rPr lang="en-US" altLang="zh-CN" b="1" dirty="0" smtClean="0">
                  <a:solidFill>
                    <a:srgbClr val="FF0000"/>
                  </a:solidFill>
                </a:rPr>
                <a:t>virtual Task* </a:t>
              </a:r>
              <a:r>
                <a:rPr lang="en-US" altLang="zh-CN" b="1" dirty="0" err="1" smtClean="0">
                  <a:solidFill>
                    <a:srgbClr val="FF0000"/>
                  </a:solidFill>
                </a:rPr>
                <a:t>findTaskToRun</a:t>
              </a:r>
              <a:r>
                <a:rPr lang="en-US" altLang="zh-CN" b="1" dirty="0" smtClean="0">
                  <a:solidFill>
                    <a:srgbClr val="FF0000"/>
                  </a:solidFill>
                </a:rPr>
                <a:t>(</a:t>
              </a:r>
              <a:r>
                <a:rPr lang="en-US" altLang="zh-CN" b="1" dirty="0" err="1" smtClean="0">
                  <a:solidFill>
                    <a:srgbClr val="FF0000"/>
                  </a:solidFill>
                </a:rPr>
                <a:t>SystemStatus</a:t>
              </a:r>
              <a:r>
                <a:rPr lang="en-US" altLang="zh-CN" b="1" dirty="0" smtClean="0">
                  <a:solidFill>
                    <a:srgbClr val="FF0000"/>
                  </a:solidFill>
                </a:rPr>
                <a:t>* </a:t>
              </a:r>
              <a:r>
                <a:rPr lang="en-US" altLang="zh-CN" b="1" dirty="0" err="1" smtClean="0">
                  <a:solidFill>
                    <a:srgbClr val="FF0000"/>
                  </a:solidFill>
                </a:rPr>
                <a:t>systemStatus</a:t>
              </a:r>
              <a:r>
                <a:rPr lang="en-US" altLang="zh-CN" b="1" dirty="0" smtClean="0">
                  <a:solidFill>
                    <a:srgbClr val="FF0000"/>
                  </a:solidFill>
                </a:rPr>
                <a:t>) = 0;</a:t>
              </a:r>
            </a:p>
            <a:p>
              <a:r>
                <a:rPr lang="en-US" altLang="zh-CN" b="1" dirty="0" smtClean="0"/>
                <a:t>};</a:t>
              </a:r>
            </a:p>
            <a:p>
              <a:r>
                <a:rPr lang="en-US" altLang="zh-CN" b="1" dirty="0" smtClean="0"/>
                <a:t>class </a:t>
              </a:r>
              <a:r>
                <a:rPr lang="en-US" altLang="zh-CN" b="1" dirty="0" err="1" smtClean="0"/>
                <a:t>ResourceAllocator</a:t>
              </a:r>
              <a:r>
                <a:rPr lang="en-US" altLang="zh-CN" b="1" dirty="0" smtClean="0"/>
                <a:t> {</a:t>
              </a:r>
            </a:p>
            <a:p>
              <a:r>
                <a:rPr lang="en-US" altLang="zh-CN" b="1" dirty="0" smtClean="0"/>
                <a:t>public:</a:t>
              </a:r>
            </a:p>
            <a:p>
              <a:r>
                <a:rPr lang="en-US" altLang="zh-CN" b="1" dirty="0" smtClean="0"/>
                <a:t>    </a:t>
              </a:r>
              <a:r>
                <a:rPr lang="en-US" altLang="zh-CN" b="1" dirty="0" smtClean="0">
                  <a:solidFill>
                    <a:srgbClr val="FF0000"/>
                  </a:solidFill>
                </a:rPr>
                <a:t>virtual BOOL </a:t>
              </a:r>
              <a:r>
                <a:rPr lang="en-US" altLang="zh-CN" b="1" dirty="0" err="1" smtClean="0">
                  <a:solidFill>
                    <a:srgbClr val="FF0000"/>
                  </a:solidFill>
                </a:rPr>
                <a:t>allocateResources</a:t>
              </a:r>
              <a:r>
                <a:rPr lang="en-US" altLang="zh-CN" b="1" dirty="0" smtClean="0">
                  <a:solidFill>
                    <a:srgbClr val="FF0000"/>
                  </a:solidFill>
                </a:rPr>
                <a:t>(Task* </a:t>
              </a:r>
              <a:r>
                <a:rPr lang="en-US" altLang="zh-CN" b="1" dirty="0" err="1" smtClean="0">
                  <a:solidFill>
                    <a:srgbClr val="FF0000"/>
                  </a:solidFill>
                </a:rPr>
                <a:t>taskToRun</a:t>
              </a:r>
              <a:r>
                <a:rPr lang="en-US" altLang="zh-CN" b="1" dirty="0" smtClean="0">
                  <a:solidFill>
                    <a:srgbClr val="FF0000"/>
                  </a:solidFill>
                </a:rPr>
                <a:t>) = 0;</a:t>
              </a:r>
            </a:p>
            <a:p>
              <a:r>
                <a:rPr lang="en-US" altLang="zh-CN" b="1" dirty="0" smtClean="0"/>
                <a:t>};</a:t>
              </a:r>
            </a:p>
            <a:p>
              <a:r>
                <a:rPr lang="en-US" altLang="zh-CN" b="1" dirty="0" smtClean="0"/>
                <a:t>class </a:t>
              </a:r>
              <a:r>
                <a:rPr lang="en-US" altLang="zh-CN" b="1" dirty="0" err="1" smtClean="0"/>
                <a:t>TaskRunner</a:t>
              </a:r>
              <a:r>
                <a:rPr lang="en-US" altLang="zh-CN" b="1" dirty="0" smtClean="0"/>
                <a:t> {</a:t>
              </a:r>
            </a:p>
            <a:p>
              <a:r>
                <a:rPr lang="en-US" altLang="zh-CN" b="1" dirty="0" smtClean="0"/>
                <a:t>public:</a:t>
              </a:r>
            </a:p>
            <a:p>
              <a:r>
                <a:rPr lang="en-US" altLang="zh-CN" b="1" dirty="0" smtClean="0"/>
                <a:t>    </a:t>
              </a:r>
              <a:r>
                <a:rPr lang="en-US" altLang="zh-CN" b="1" dirty="0" smtClean="0">
                  <a:solidFill>
                    <a:srgbClr val="FF0000"/>
                  </a:solidFill>
                </a:rPr>
                <a:t>virtual void </a:t>
              </a:r>
              <a:r>
                <a:rPr lang="en-US" altLang="zh-CN" b="1" dirty="0" err="1" smtClean="0">
                  <a:solidFill>
                    <a:srgbClr val="FF0000"/>
                  </a:solidFill>
                </a:rPr>
                <a:t>startTask</a:t>
              </a:r>
              <a:r>
                <a:rPr lang="en-US" altLang="zh-CN" b="1" dirty="0" smtClean="0">
                  <a:solidFill>
                    <a:srgbClr val="FF0000"/>
                  </a:solidFill>
                </a:rPr>
                <a:t>(Task* </a:t>
              </a:r>
              <a:r>
                <a:rPr lang="en-US" altLang="zh-CN" b="1" dirty="0" err="1" smtClean="0">
                  <a:solidFill>
                    <a:srgbClr val="FF0000"/>
                  </a:solidFill>
                </a:rPr>
                <a:t>taskToRun</a:t>
              </a:r>
              <a:r>
                <a:rPr lang="en-US" altLang="zh-CN" b="1" dirty="0" smtClean="0">
                  <a:solidFill>
                    <a:srgbClr val="FF0000"/>
                  </a:solidFill>
                </a:rPr>
                <a:t>) = 0;</a:t>
              </a:r>
            </a:p>
            <a:p>
              <a:r>
                <a:rPr lang="en-US" altLang="zh-CN" b="1" dirty="0" smtClean="0"/>
                <a:t>};</a:t>
              </a:r>
            </a:p>
          </p:txBody>
        </p:sp>
        <p:sp>
          <p:nvSpPr>
            <p:cNvPr id="5" name="TextBox 4"/>
            <p:cNvSpPr txBox="1"/>
            <p:nvPr/>
          </p:nvSpPr>
          <p:spPr>
            <a:xfrm>
              <a:off x="6732240" y="2420888"/>
              <a:ext cx="1584176" cy="1015663"/>
            </a:xfrm>
            <a:prstGeom prst="rect">
              <a:avLst/>
            </a:prstGeom>
            <a:noFill/>
          </p:spPr>
          <p:txBody>
            <a:bodyPr wrap="square" rtlCol="0">
              <a:spAutoFit/>
            </a:bodyPr>
            <a:lstStyle/>
            <a:p>
              <a:r>
                <a:rPr lang="zh-CN" altLang="en-US" sz="2000" dirty="0" smtClean="0"/>
                <a:t>几个步骤的抽象策略类（接口）</a:t>
              </a:r>
              <a:endParaRPr lang="zh-CN" altLang="en-US" sz="20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结合使用模板方法与策略（</a:t>
            </a:r>
            <a:r>
              <a:rPr lang="en-US" altLang="zh-CN" dirty="0" smtClean="0"/>
              <a:t>2</a:t>
            </a:r>
            <a:r>
              <a:rPr lang="zh-CN" altLang="en-US" dirty="0" smtClean="0"/>
              <a:t>）</a:t>
            </a:r>
            <a:endParaRPr lang="zh-CN" altLang="en-US" dirty="0"/>
          </a:p>
        </p:txBody>
      </p:sp>
      <p:sp>
        <p:nvSpPr>
          <p:cNvPr id="4" name="TextBox 3"/>
          <p:cNvSpPr txBox="1"/>
          <p:nvPr/>
        </p:nvSpPr>
        <p:spPr>
          <a:xfrm>
            <a:off x="899592" y="1340768"/>
            <a:ext cx="7560840" cy="4524315"/>
          </a:xfrm>
          <a:prstGeom prst="rect">
            <a:avLst/>
          </a:prstGeom>
          <a:noFill/>
          <a:ln w="31750">
            <a:solidFill>
              <a:srgbClr val="0070C0"/>
            </a:solidFill>
          </a:ln>
        </p:spPr>
        <p:txBody>
          <a:bodyPr wrap="square" rtlCol="0">
            <a:spAutoFit/>
          </a:bodyPr>
          <a:lstStyle>
            <a:defPPr>
              <a:defRPr lang="zh-CN"/>
            </a:defPPr>
            <a:lvl1pPr>
              <a:defRPr>
                <a:solidFill>
                  <a:srgbClr val="006666"/>
                </a:solidFill>
                <a:latin typeface="Letter Gothic" pitchFamily="49" charset="0"/>
                <a:cs typeface="Courier New" pitchFamily="49" charset="0"/>
              </a:defRPr>
            </a:lvl1pPr>
          </a:lstStyle>
          <a:p>
            <a:r>
              <a:rPr lang="en-US" altLang="zh-CN" b="1" dirty="0" smtClean="0"/>
              <a:t>class </a:t>
            </a:r>
            <a:r>
              <a:rPr lang="en-US" altLang="zh-CN" b="1" dirty="0" err="1" smtClean="0"/>
              <a:t>MySystemStatusStrategy</a:t>
            </a:r>
            <a:r>
              <a:rPr lang="en-US" altLang="zh-CN" b="1" dirty="0" smtClean="0"/>
              <a:t>  : public </a:t>
            </a:r>
            <a:r>
              <a:rPr lang="en-US" altLang="zh-CN" b="1" dirty="0" err="1" smtClean="0"/>
              <a:t>SystemStatusStrategy</a:t>
            </a:r>
            <a:r>
              <a:rPr lang="en-US" altLang="zh-CN" b="1" dirty="0" smtClean="0"/>
              <a:t> {</a:t>
            </a:r>
          </a:p>
          <a:p>
            <a:r>
              <a:rPr lang="en-US" altLang="zh-CN" b="1" dirty="0" smtClean="0"/>
              <a:t>public:</a:t>
            </a:r>
          </a:p>
          <a:p>
            <a:r>
              <a:rPr lang="en-US" altLang="zh-CN" b="1" dirty="0" smtClean="0">
                <a:solidFill>
                  <a:srgbClr val="FF0000"/>
                </a:solidFill>
              </a:rPr>
              <a:t>    </a:t>
            </a:r>
            <a:r>
              <a:rPr lang="en-US" altLang="zh-CN" b="1" dirty="0" err="1" smtClean="0">
                <a:solidFill>
                  <a:srgbClr val="FF0000"/>
                </a:solidFill>
              </a:rPr>
              <a:t>SystemStatus</a:t>
            </a:r>
            <a:r>
              <a:rPr lang="en-US" altLang="zh-CN" b="1" dirty="0" smtClean="0">
                <a:solidFill>
                  <a:srgbClr val="FF0000"/>
                </a:solidFill>
              </a:rPr>
              <a:t>* </a:t>
            </a:r>
            <a:r>
              <a:rPr lang="en-US" altLang="zh-CN" b="1" dirty="0" err="1" smtClean="0">
                <a:solidFill>
                  <a:srgbClr val="FF0000"/>
                </a:solidFill>
              </a:rPr>
              <a:t>getSystemStatus</a:t>
            </a:r>
            <a:r>
              <a:rPr lang="en-US" altLang="zh-CN" b="1" dirty="0" smtClean="0">
                <a:solidFill>
                  <a:srgbClr val="FF0000"/>
                </a:solidFill>
              </a:rPr>
              <a:t>() { // … }</a:t>
            </a:r>
          </a:p>
          <a:p>
            <a:r>
              <a:rPr lang="en-US" altLang="zh-CN" b="1" dirty="0" smtClean="0"/>
              <a:t>};</a:t>
            </a:r>
          </a:p>
          <a:p>
            <a:r>
              <a:rPr lang="en-US" altLang="zh-CN" b="1" dirty="0" smtClean="0"/>
              <a:t>class </a:t>
            </a:r>
            <a:r>
              <a:rPr lang="en-US" altLang="zh-CN" b="1" dirty="0" err="1" smtClean="0"/>
              <a:t>FIFOTaskFinderStrategy</a:t>
            </a:r>
            <a:r>
              <a:rPr lang="en-US" altLang="zh-CN" b="1" dirty="0" smtClean="0"/>
              <a:t> : public </a:t>
            </a:r>
            <a:r>
              <a:rPr lang="en-US" altLang="zh-CN" b="1" dirty="0" err="1" smtClean="0"/>
              <a:t>TaskFinderStrategy</a:t>
            </a:r>
            <a:r>
              <a:rPr lang="en-US" altLang="zh-CN" b="1" dirty="0" smtClean="0"/>
              <a:t> {</a:t>
            </a:r>
          </a:p>
          <a:p>
            <a:r>
              <a:rPr lang="en-US" altLang="zh-CN" b="1" dirty="0" smtClean="0"/>
              <a:t>public:</a:t>
            </a:r>
          </a:p>
          <a:p>
            <a:r>
              <a:rPr lang="en-US" altLang="zh-CN" b="1" dirty="0" smtClean="0">
                <a:solidFill>
                  <a:srgbClr val="FF0000"/>
                </a:solidFill>
              </a:rPr>
              <a:t>    Task* </a:t>
            </a:r>
            <a:r>
              <a:rPr lang="en-US" altLang="zh-CN" b="1" dirty="0" err="1" smtClean="0">
                <a:solidFill>
                  <a:srgbClr val="FF0000"/>
                </a:solidFill>
              </a:rPr>
              <a:t>findTaskToRun</a:t>
            </a:r>
            <a:r>
              <a:rPr lang="en-US" altLang="zh-CN" b="1" dirty="0" smtClean="0">
                <a:solidFill>
                  <a:srgbClr val="FF0000"/>
                </a:solidFill>
              </a:rPr>
              <a:t>(</a:t>
            </a:r>
            <a:r>
              <a:rPr lang="en-US" altLang="zh-CN" b="1" dirty="0" err="1" smtClean="0">
                <a:solidFill>
                  <a:srgbClr val="FF0000"/>
                </a:solidFill>
              </a:rPr>
              <a:t>SystemStatus</a:t>
            </a:r>
            <a:r>
              <a:rPr lang="en-US" altLang="zh-CN" b="1" dirty="0" smtClean="0">
                <a:solidFill>
                  <a:srgbClr val="FF0000"/>
                </a:solidFill>
              </a:rPr>
              <a:t>* </a:t>
            </a:r>
            <a:r>
              <a:rPr lang="en-US" altLang="zh-CN" b="1" dirty="0" err="1" smtClean="0">
                <a:solidFill>
                  <a:srgbClr val="FF0000"/>
                </a:solidFill>
              </a:rPr>
              <a:t>systemStatus</a:t>
            </a:r>
            <a:r>
              <a:rPr lang="en-US" altLang="zh-CN" b="1" dirty="0" smtClean="0">
                <a:solidFill>
                  <a:srgbClr val="FF0000"/>
                </a:solidFill>
              </a:rPr>
              <a:t>) { // … }</a:t>
            </a:r>
          </a:p>
          <a:p>
            <a:r>
              <a:rPr lang="en-US" altLang="zh-CN" b="1" dirty="0" smtClean="0"/>
              <a:t>};</a:t>
            </a:r>
          </a:p>
          <a:p>
            <a:r>
              <a:rPr lang="en-US" altLang="zh-CN" b="1" dirty="0" smtClean="0"/>
              <a:t>class </a:t>
            </a:r>
            <a:r>
              <a:rPr lang="en-US" altLang="zh-CN" b="1" dirty="0" err="1" smtClean="0"/>
              <a:t>SimpleResourceAllocator</a:t>
            </a:r>
            <a:r>
              <a:rPr lang="en-US" altLang="zh-CN" b="1" dirty="0" smtClean="0"/>
              <a:t> : public </a:t>
            </a:r>
            <a:r>
              <a:rPr lang="en-US" altLang="zh-CN" b="1" dirty="0" err="1" smtClean="0"/>
              <a:t>ResourceAllocator</a:t>
            </a:r>
            <a:r>
              <a:rPr lang="en-US" altLang="zh-CN" b="1" dirty="0" smtClean="0"/>
              <a:t> {</a:t>
            </a:r>
          </a:p>
          <a:p>
            <a:r>
              <a:rPr lang="en-US" altLang="zh-CN" b="1" dirty="0" smtClean="0"/>
              <a:t>public:</a:t>
            </a:r>
          </a:p>
          <a:p>
            <a:r>
              <a:rPr lang="en-US" altLang="zh-CN" b="1" dirty="0" smtClean="0">
                <a:solidFill>
                  <a:srgbClr val="FF0000"/>
                </a:solidFill>
              </a:rPr>
              <a:t>    BOOL </a:t>
            </a:r>
            <a:r>
              <a:rPr lang="en-US" altLang="zh-CN" b="1" dirty="0" err="1" smtClean="0">
                <a:solidFill>
                  <a:srgbClr val="FF0000"/>
                </a:solidFill>
              </a:rPr>
              <a:t>allocateResources</a:t>
            </a:r>
            <a:r>
              <a:rPr lang="en-US" altLang="zh-CN" b="1" dirty="0" smtClean="0">
                <a:solidFill>
                  <a:srgbClr val="FF0000"/>
                </a:solidFill>
              </a:rPr>
              <a:t>(Task* </a:t>
            </a:r>
            <a:r>
              <a:rPr lang="en-US" altLang="zh-CN" b="1" dirty="0" err="1" smtClean="0">
                <a:solidFill>
                  <a:srgbClr val="FF0000"/>
                </a:solidFill>
              </a:rPr>
              <a:t>taskToRun</a:t>
            </a:r>
            <a:r>
              <a:rPr lang="en-US" altLang="zh-CN" b="1" dirty="0" smtClean="0">
                <a:solidFill>
                  <a:srgbClr val="FF0000"/>
                </a:solidFill>
              </a:rPr>
              <a:t>) { // … }</a:t>
            </a:r>
          </a:p>
          <a:p>
            <a:r>
              <a:rPr lang="en-US" altLang="zh-CN" b="1" dirty="0" smtClean="0"/>
              <a:t>};</a:t>
            </a:r>
          </a:p>
          <a:p>
            <a:r>
              <a:rPr lang="en-US" altLang="zh-CN" b="1" dirty="0" smtClean="0"/>
              <a:t>class </a:t>
            </a:r>
            <a:r>
              <a:rPr lang="en-US" altLang="zh-CN" b="1" dirty="0" err="1" smtClean="0"/>
              <a:t>MyTaskRunner</a:t>
            </a:r>
            <a:r>
              <a:rPr lang="en-US" altLang="zh-CN" b="1" dirty="0" smtClean="0"/>
              <a:t> : public </a:t>
            </a:r>
            <a:r>
              <a:rPr lang="en-US" altLang="zh-CN" b="1" dirty="0" err="1" smtClean="0"/>
              <a:t>TaskRunner</a:t>
            </a:r>
            <a:r>
              <a:rPr lang="en-US" altLang="zh-CN" b="1" dirty="0" smtClean="0"/>
              <a:t> {</a:t>
            </a:r>
          </a:p>
          <a:p>
            <a:r>
              <a:rPr lang="en-US" altLang="zh-CN" b="1" dirty="0" smtClean="0"/>
              <a:t>public:</a:t>
            </a:r>
          </a:p>
          <a:p>
            <a:r>
              <a:rPr lang="en-US" altLang="zh-CN" b="1" dirty="0" smtClean="0">
                <a:solidFill>
                  <a:srgbClr val="FF0000"/>
                </a:solidFill>
              </a:rPr>
              <a:t>    void </a:t>
            </a:r>
            <a:r>
              <a:rPr lang="en-US" altLang="zh-CN" b="1" dirty="0" err="1" smtClean="0">
                <a:solidFill>
                  <a:srgbClr val="FF0000"/>
                </a:solidFill>
              </a:rPr>
              <a:t>startTask</a:t>
            </a:r>
            <a:r>
              <a:rPr lang="en-US" altLang="zh-CN" b="1" dirty="0" smtClean="0">
                <a:solidFill>
                  <a:srgbClr val="FF0000"/>
                </a:solidFill>
              </a:rPr>
              <a:t>(Task* </a:t>
            </a:r>
            <a:r>
              <a:rPr lang="en-US" altLang="zh-CN" b="1" dirty="0" err="1" smtClean="0">
                <a:solidFill>
                  <a:srgbClr val="FF0000"/>
                </a:solidFill>
              </a:rPr>
              <a:t>taskToRun</a:t>
            </a:r>
            <a:r>
              <a:rPr lang="en-US" altLang="zh-CN" b="1" dirty="0" smtClean="0">
                <a:solidFill>
                  <a:srgbClr val="FF0000"/>
                </a:solidFill>
              </a:rPr>
              <a:t>) { // … }</a:t>
            </a:r>
          </a:p>
          <a:p>
            <a:r>
              <a:rPr lang="en-US" altLang="zh-CN" b="1" dirty="0" smtClean="0"/>
              <a:t>};</a:t>
            </a:r>
          </a:p>
        </p:txBody>
      </p:sp>
      <p:sp>
        <p:nvSpPr>
          <p:cNvPr id="6" name="TextBox 5"/>
          <p:cNvSpPr txBox="1"/>
          <p:nvPr/>
        </p:nvSpPr>
        <p:spPr>
          <a:xfrm>
            <a:off x="6732240" y="4869160"/>
            <a:ext cx="1584176" cy="707886"/>
          </a:xfrm>
          <a:prstGeom prst="rect">
            <a:avLst/>
          </a:prstGeom>
          <a:noFill/>
        </p:spPr>
        <p:txBody>
          <a:bodyPr wrap="square" rtlCol="0">
            <a:spAutoFit/>
          </a:bodyPr>
          <a:lstStyle/>
          <a:p>
            <a:r>
              <a:rPr lang="zh-CN" altLang="en-US" sz="2000" dirty="0" smtClean="0"/>
              <a:t>几个步骤策略的实现类</a:t>
            </a:r>
            <a:endParaRPr lang="zh-CN" altLang="en-US" sz="2000"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结合使用模板方法与策略（</a:t>
            </a:r>
            <a:r>
              <a:rPr lang="en-US" altLang="zh-CN" dirty="0" smtClean="0"/>
              <a:t>3</a:t>
            </a:r>
            <a:r>
              <a:rPr lang="zh-CN" altLang="en-US" dirty="0" smtClean="0"/>
              <a:t>）</a:t>
            </a:r>
            <a:endParaRPr lang="zh-CN" altLang="en-US" dirty="0"/>
          </a:p>
        </p:txBody>
      </p:sp>
      <p:sp>
        <p:nvSpPr>
          <p:cNvPr id="4" name="TextBox 3"/>
          <p:cNvSpPr txBox="1"/>
          <p:nvPr/>
        </p:nvSpPr>
        <p:spPr>
          <a:xfrm>
            <a:off x="755576" y="1052736"/>
            <a:ext cx="7920880" cy="5632311"/>
          </a:xfrm>
          <a:prstGeom prst="rect">
            <a:avLst/>
          </a:prstGeom>
          <a:noFill/>
          <a:ln w="31750">
            <a:solidFill>
              <a:srgbClr val="0070C0"/>
            </a:solidFill>
          </a:ln>
        </p:spPr>
        <p:txBody>
          <a:bodyPr wrap="square" rtlCol="0">
            <a:spAutoFit/>
          </a:bodyPr>
          <a:lstStyle>
            <a:defPPr>
              <a:defRPr lang="zh-CN"/>
            </a:defPPr>
            <a:lvl1pPr>
              <a:defRPr>
                <a:solidFill>
                  <a:srgbClr val="006666"/>
                </a:solidFill>
                <a:latin typeface="Letter Gothic" pitchFamily="49" charset="0"/>
                <a:cs typeface="Courier New" pitchFamily="49" charset="0"/>
              </a:defRPr>
            </a:lvl1pPr>
          </a:lstStyle>
          <a:p>
            <a:r>
              <a:rPr lang="en-US" altLang="zh-CN" b="1" dirty="0" smtClean="0"/>
              <a:t>class </a:t>
            </a:r>
            <a:r>
              <a:rPr lang="en-US" altLang="zh-CN" b="1" dirty="0" err="1" smtClean="0"/>
              <a:t>TaskScheduler</a:t>
            </a:r>
            <a:r>
              <a:rPr lang="en-US" altLang="zh-CN" b="1" dirty="0" smtClean="0"/>
              <a:t> {</a:t>
            </a:r>
          </a:p>
          <a:p>
            <a:r>
              <a:rPr lang="en-US" altLang="zh-CN" b="1" dirty="0" smtClean="0"/>
              <a:t>public:</a:t>
            </a:r>
          </a:p>
          <a:p>
            <a:r>
              <a:rPr lang="en-US" altLang="zh-CN" b="1" dirty="0" smtClean="0"/>
              <a:t>    </a:t>
            </a:r>
            <a:r>
              <a:rPr lang="en-US" altLang="zh-CN" b="1" dirty="0" err="1" smtClean="0"/>
              <a:t>TaskScheduler</a:t>
            </a:r>
            <a:r>
              <a:rPr lang="en-US" altLang="zh-CN" b="1" dirty="0" smtClean="0"/>
              <a:t>(</a:t>
            </a:r>
            <a:r>
              <a:rPr lang="en-US" altLang="zh-CN" b="1" dirty="0" err="1" smtClean="0"/>
              <a:t>SystemStatusStrategy</a:t>
            </a:r>
            <a:r>
              <a:rPr lang="en-US" altLang="zh-CN" b="1" dirty="0" smtClean="0"/>
              <a:t> *</a:t>
            </a:r>
            <a:r>
              <a:rPr lang="en-US" altLang="zh-CN" b="1" dirty="0" err="1" smtClean="0"/>
              <a:t>systemStatusStrategy</a:t>
            </a:r>
            <a:r>
              <a:rPr lang="en-US" altLang="zh-CN" b="1" dirty="0" smtClean="0"/>
              <a:t>, </a:t>
            </a:r>
            <a:r>
              <a:rPr lang="en-US" altLang="zh-CN" b="1" dirty="0" err="1" smtClean="0"/>
              <a:t>TaskFinderStrategy</a:t>
            </a:r>
            <a:r>
              <a:rPr lang="en-US" altLang="zh-CN" b="1" dirty="0" smtClean="0"/>
              <a:t>* </a:t>
            </a:r>
            <a:r>
              <a:rPr lang="en-US" altLang="zh-CN" b="1" dirty="0" err="1" smtClean="0"/>
              <a:t>taskFinder</a:t>
            </a:r>
            <a:r>
              <a:rPr lang="en-US" altLang="zh-CN" b="1" dirty="0" smtClean="0"/>
              <a:t>, </a:t>
            </a:r>
            <a:r>
              <a:rPr lang="en-US" altLang="zh-CN" b="1" dirty="0" err="1" smtClean="0"/>
              <a:t>ResourceAllocator</a:t>
            </a:r>
            <a:r>
              <a:rPr lang="en-US" altLang="zh-CN" b="1" dirty="0" smtClean="0"/>
              <a:t>* </a:t>
            </a:r>
            <a:r>
              <a:rPr lang="en-US" altLang="zh-CN" b="1" dirty="0" err="1" smtClean="0"/>
              <a:t>resourceAllocator</a:t>
            </a:r>
            <a:r>
              <a:rPr lang="en-US" altLang="zh-CN" b="1" dirty="0" smtClean="0"/>
              <a:t>, </a:t>
            </a:r>
            <a:r>
              <a:rPr lang="en-US" altLang="zh-CN" b="1" dirty="0" err="1" smtClean="0"/>
              <a:t>TaskRunner</a:t>
            </a:r>
            <a:r>
              <a:rPr lang="en-US" altLang="zh-CN" b="1" dirty="0" smtClean="0"/>
              <a:t>* </a:t>
            </a:r>
            <a:r>
              <a:rPr lang="en-US" altLang="zh-CN" b="1" dirty="0" err="1" smtClean="0"/>
              <a:t>taskRunner</a:t>
            </a:r>
            <a:r>
              <a:rPr lang="en-US" altLang="zh-CN" b="1" dirty="0" smtClean="0"/>
              <a:t>) : </a:t>
            </a:r>
            <a:r>
              <a:rPr lang="en-US" altLang="zh-CN" b="1" dirty="0" err="1" smtClean="0"/>
              <a:t>systemStatusStrategy</a:t>
            </a:r>
            <a:r>
              <a:rPr lang="en-US" altLang="zh-CN" b="1" dirty="0" smtClean="0"/>
              <a:t>(</a:t>
            </a:r>
            <a:r>
              <a:rPr lang="en-US" altLang="zh-CN" b="1" dirty="0" err="1" smtClean="0"/>
              <a:t>systemStatusStrategy</a:t>
            </a:r>
            <a:r>
              <a:rPr lang="en-US" altLang="zh-CN" b="1" dirty="0" smtClean="0"/>
              <a:t>), </a:t>
            </a:r>
            <a:r>
              <a:rPr lang="en-US" altLang="zh-CN" b="1" dirty="0" err="1" smtClean="0"/>
              <a:t>taskFinder</a:t>
            </a:r>
            <a:r>
              <a:rPr lang="en-US" altLang="zh-CN" b="1" dirty="0" smtClean="0"/>
              <a:t>(</a:t>
            </a:r>
            <a:r>
              <a:rPr lang="en-US" altLang="zh-CN" b="1" dirty="0" err="1" smtClean="0"/>
              <a:t>taskFinder</a:t>
            </a:r>
            <a:r>
              <a:rPr lang="en-US" altLang="zh-CN" b="1" dirty="0" smtClean="0"/>
              <a:t>), </a:t>
            </a:r>
            <a:r>
              <a:rPr lang="en-US" altLang="zh-CN" b="1" dirty="0" err="1" smtClean="0"/>
              <a:t>resourceAllocator</a:t>
            </a:r>
            <a:r>
              <a:rPr lang="en-US" altLang="zh-CN" b="1" dirty="0" smtClean="0"/>
              <a:t>(</a:t>
            </a:r>
            <a:r>
              <a:rPr lang="en-US" altLang="zh-CN" b="1" dirty="0" err="1" smtClean="0"/>
              <a:t>resourceAllocator</a:t>
            </a:r>
            <a:r>
              <a:rPr lang="en-US" altLang="zh-CN" b="1" dirty="0" smtClean="0"/>
              <a:t>), </a:t>
            </a:r>
            <a:r>
              <a:rPr lang="en-US" altLang="zh-CN" b="1" dirty="0" err="1" smtClean="0"/>
              <a:t>taskRunner</a:t>
            </a:r>
            <a:r>
              <a:rPr lang="en-US" altLang="zh-CN" b="1" dirty="0" smtClean="0"/>
              <a:t>(</a:t>
            </a:r>
            <a:r>
              <a:rPr lang="en-US" altLang="zh-CN" b="1" dirty="0" err="1" smtClean="0"/>
              <a:t>taskRunner</a:t>
            </a:r>
            <a:r>
              <a:rPr lang="en-US" altLang="zh-CN" b="1" dirty="0" smtClean="0"/>
              <a:t>) {}</a:t>
            </a:r>
          </a:p>
          <a:p>
            <a:r>
              <a:rPr lang="en-US" altLang="zh-CN" b="1" dirty="0" smtClean="0"/>
              <a:t>    void schedule() {</a:t>
            </a:r>
          </a:p>
          <a:p>
            <a:r>
              <a:rPr lang="en-US" altLang="zh-CN" b="1" dirty="0" smtClean="0"/>
              <a:t>        </a:t>
            </a:r>
            <a:r>
              <a:rPr lang="en-US" altLang="zh-CN" b="1" dirty="0" err="1" smtClean="0"/>
              <a:t>systemStatus</a:t>
            </a:r>
            <a:r>
              <a:rPr lang="en-US" altLang="zh-CN" b="1" dirty="0" smtClean="0"/>
              <a:t> = </a:t>
            </a:r>
            <a:r>
              <a:rPr lang="en-US" altLang="zh-CN" b="1" dirty="0" err="1" smtClean="0"/>
              <a:t>systemStatusStrategy</a:t>
            </a:r>
            <a:r>
              <a:rPr lang="en-US" altLang="zh-CN" b="1" dirty="0" smtClean="0"/>
              <a:t> -&gt; </a:t>
            </a:r>
            <a:r>
              <a:rPr lang="en-US" altLang="zh-CN" b="1" dirty="0" err="1" smtClean="0"/>
              <a:t>getSystemStatus</a:t>
            </a:r>
            <a:r>
              <a:rPr lang="en-US" altLang="zh-CN" b="1" dirty="0" smtClean="0"/>
              <a:t>();</a:t>
            </a:r>
          </a:p>
          <a:p>
            <a:r>
              <a:rPr lang="en-US" altLang="zh-CN" b="1" dirty="0" smtClean="0"/>
              <a:t>        </a:t>
            </a:r>
            <a:r>
              <a:rPr lang="en-US" altLang="zh-CN" b="1" dirty="0" err="1" smtClean="0"/>
              <a:t>taskToRun</a:t>
            </a:r>
            <a:r>
              <a:rPr lang="en-US" altLang="zh-CN" b="1" dirty="0" smtClean="0"/>
              <a:t> = </a:t>
            </a:r>
            <a:r>
              <a:rPr lang="en-US" altLang="zh-CN" b="1" dirty="0" err="1" smtClean="0"/>
              <a:t>taskFinder</a:t>
            </a:r>
            <a:r>
              <a:rPr lang="en-US" altLang="zh-CN" b="1" dirty="0" smtClean="0"/>
              <a:t> -&gt; </a:t>
            </a:r>
            <a:r>
              <a:rPr lang="en-US" altLang="zh-CN" b="1" dirty="0" err="1" smtClean="0"/>
              <a:t>findTaskToRun</a:t>
            </a:r>
            <a:r>
              <a:rPr lang="en-US" altLang="zh-CN" b="1" dirty="0" smtClean="0"/>
              <a:t>(</a:t>
            </a:r>
            <a:r>
              <a:rPr lang="en-US" altLang="zh-CN" b="1" dirty="0" err="1" smtClean="0"/>
              <a:t>systemStatus</a:t>
            </a:r>
            <a:r>
              <a:rPr lang="en-US" altLang="zh-CN" b="1" dirty="0" smtClean="0"/>
              <a:t>);</a:t>
            </a:r>
          </a:p>
          <a:p>
            <a:r>
              <a:rPr lang="en-US" altLang="zh-CN" b="1" dirty="0" smtClean="0"/>
              <a:t>        if (</a:t>
            </a:r>
            <a:r>
              <a:rPr lang="en-US" altLang="zh-CN" b="1" dirty="0" err="1" smtClean="0"/>
              <a:t>resourceAllocator</a:t>
            </a:r>
            <a:r>
              <a:rPr lang="en-US" altLang="zh-CN" b="1" dirty="0" smtClean="0"/>
              <a:t> -&gt; </a:t>
            </a:r>
            <a:r>
              <a:rPr lang="en-US" altLang="zh-CN" b="1" dirty="0" err="1" smtClean="0"/>
              <a:t>allocateResources</a:t>
            </a:r>
            <a:r>
              <a:rPr lang="en-US" altLang="zh-CN" b="1" dirty="0" smtClean="0"/>
              <a:t>(</a:t>
            </a:r>
            <a:r>
              <a:rPr lang="en-US" altLang="zh-CN" b="1" dirty="0" err="1" smtClean="0"/>
              <a:t>taskToRun</a:t>
            </a:r>
            <a:r>
              <a:rPr lang="en-US" altLang="zh-CN" b="1" dirty="0" smtClean="0"/>
              <a:t>))</a:t>
            </a:r>
          </a:p>
          <a:p>
            <a:r>
              <a:rPr lang="en-US" altLang="zh-CN" b="1" dirty="0" smtClean="0"/>
              <a:t>            </a:t>
            </a:r>
            <a:r>
              <a:rPr lang="en-US" altLang="zh-CN" b="1" dirty="0" err="1" smtClean="0"/>
              <a:t>taskRunner</a:t>
            </a:r>
            <a:r>
              <a:rPr lang="en-US" altLang="zh-CN" b="1" dirty="0" smtClean="0"/>
              <a:t> -&gt; </a:t>
            </a:r>
            <a:r>
              <a:rPr lang="en-US" altLang="zh-CN" b="1" dirty="0" err="1" smtClean="0"/>
              <a:t>startTask</a:t>
            </a:r>
            <a:r>
              <a:rPr lang="en-US" altLang="zh-CN" b="1" dirty="0" smtClean="0"/>
              <a:t>(</a:t>
            </a:r>
            <a:r>
              <a:rPr lang="en-US" altLang="zh-CN" b="1" dirty="0" err="1" smtClean="0"/>
              <a:t>taskToRun</a:t>
            </a:r>
            <a:r>
              <a:rPr lang="en-US" altLang="zh-CN" b="1" dirty="0" smtClean="0"/>
              <a:t>);</a:t>
            </a:r>
          </a:p>
          <a:p>
            <a:r>
              <a:rPr lang="en-US" altLang="zh-CN" b="1" dirty="0" smtClean="0"/>
              <a:t>    }</a:t>
            </a:r>
          </a:p>
          <a:p>
            <a:endParaRPr lang="en-US" altLang="zh-CN" b="1" dirty="0" smtClean="0"/>
          </a:p>
          <a:p>
            <a:r>
              <a:rPr lang="en-US" altLang="zh-CN" b="1" dirty="0" smtClean="0"/>
              <a:t>private:</a:t>
            </a:r>
          </a:p>
          <a:p>
            <a:r>
              <a:rPr lang="en-US" altLang="zh-CN" b="1" dirty="0" smtClean="0"/>
              <a:t>    </a:t>
            </a:r>
            <a:r>
              <a:rPr lang="en-US" altLang="zh-CN" b="1" dirty="0" err="1" smtClean="0"/>
              <a:t>SystemStatusStrategy</a:t>
            </a:r>
            <a:r>
              <a:rPr lang="en-US" altLang="zh-CN" b="1" dirty="0" smtClean="0"/>
              <a:t> *</a:t>
            </a:r>
            <a:r>
              <a:rPr lang="en-US" altLang="zh-CN" b="1" dirty="0" err="1" smtClean="0"/>
              <a:t>systemStatusStrategy</a:t>
            </a:r>
            <a:r>
              <a:rPr lang="en-US" altLang="zh-CN" b="1" dirty="0" smtClean="0"/>
              <a:t>;</a:t>
            </a:r>
          </a:p>
          <a:p>
            <a:r>
              <a:rPr lang="en-US" altLang="zh-CN" b="1" dirty="0" smtClean="0"/>
              <a:t>    </a:t>
            </a:r>
            <a:r>
              <a:rPr lang="en-US" altLang="zh-CN" b="1" dirty="0" err="1" smtClean="0"/>
              <a:t>TaskFinderStrategy</a:t>
            </a:r>
            <a:r>
              <a:rPr lang="en-US" altLang="zh-CN" b="1" dirty="0" smtClean="0"/>
              <a:t>* </a:t>
            </a:r>
            <a:r>
              <a:rPr lang="en-US" altLang="zh-CN" b="1" dirty="0" err="1" smtClean="0"/>
              <a:t>taskFinder</a:t>
            </a:r>
            <a:r>
              <a:rPr lang="en-US" altLang="zh-CN" b="1" dirty="0" smtClean="0"/>
              <a:t>;</a:t>
            </a:r>
          </a:p>
          <a:p>
            <a:r>
              <a:rPr lang="en-US" altLang="zh-CN" b="1" dirty="0" smtClean="0"/>
              <a:t>    </a:t>
            </a:r>
            <a:r>
              <a:rPr lang="en-US" altLang="zh-CN" b="1" dirty="0" err="1" smtClean="0"/>
              <a:t>ResourceAllocator</a:t>
            </a:r>
            <a:r>
              <a:rPr lang="en-US" altLang="zh-CN" b="1" dirty="0" smtClean="0"/>
              <a:t>* </a:t>
            </a:r>
            <a:r>
              <a:rPr lang="en-US" altLang="zh-CN" b="1" dirty="0" err="1" smtClean="0"/>
              <a:t>resourceAllocator</a:t>
            </a:r>
            <a:r>
              <a:rPr lang="en-US" altLang="zh-CN" b="1" dirty="0" smtClean="0"/>
              <a:t>;</a:t>
            </a:r>
          </a:p>
          <a:p>
            <a:r>
              <a:rPr lang="en-US" altLang="zh-CN" b="1" dirty="0" smtClean="0"/>
              <a:t>    </a:t>
            </a:r>
            <a:r>
              <a:rPr lang="en-US" altLang="zh-CN" b="1" dirty="0" err="1" smtClean="0"/>
              <a:t>TaskRunner</a:t>
            </a:r>
            <a:r>
              <a:rPr lang="en-US" altLang="zh-CN" b="1" dirty="0" smtClean="0"/>
              <a:t>* </a:t>
            </a:r>
            <a:r>
              <a:rPr lang="en-US" altLang="zh-CN" b="1" dirty="0" err="1" smtClean="0"/>
              <a:t>taskRunner</a:t>
            </a:r>
            <a:endParaRPr lang="en-US" altLang="zh-CN" b="1" dirty="0" smtClean="0"/>
          </a:p>
          <a:p>
            <a:r>
              <a:rPr lang="en-US" altLang="zh-CN" b="1" dirty="0" smtClean="0"/>
              <a:t>};</a:t>
            </a:r>
          </a:p>
        </p:txBody>
      </p:sp>
      <p:sp>
        <p:nvSpPr>
          <p:cNvPr id="6" name="TextBox 5"/>
          <p:cNvSpPr txBox="1"/>
          <p:nvPr/>
        </p:nvSpPr>
        <p:spPr>
          <a:xfrm>
            <a:off x="6804248" y="5373216"/>
            <a:ext cx="1584176" cy="1015663"/>
          </a:xfrm>
          <a:prstGeom prst="rect">
            <a:avLst/>
          </a:prstGeom>
          <a:noFill/>
        </p:spPr>
        <p:txBody>
          <a:bodyPr wrap="square" rtlCol="0">
            <a:spAutoFit/>
          </a:bodyPr>
          <a:lstStyle/>
          <a:p>
            <a:r>
              <a:rPr lang="zh-CN" altLang="en-US" sz="2000" dirty="0" smtClean="0"/>
              <a:t>结合模板方法与策略的作业调度器</a:t>
            </a:r>
            <a:endParaRPr lang="zh-CN" altLang="en-US" sz="2000" dirty="0"/>
          </a:p>
        </p:txBody>
      </p:sp>
      <p:sp>
        <p:nvSpPr>
          <p:cNvPr id="5" name="矩形 4"/>
          <p:cNvSpPr/>
          <p:nvPr/>
        </p:nvSpPr>
        <p:spPr>
          <a:xfrm>
            <a:off x="899592" y="3068960"/>
            <a:ext cx="7416824" cy="1728192"/>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6660232" y="4365104"/>
            <a:ext cx="1584176" cy="461665"/>
          </a:xfrm>
          <a:prstGeom prst="rect">
            <a:avLst/>
          </a:prstGeom>
          <a:noFill/>
        </p:spPr>
        <p:txBody>
          <a:bodyPr wrap="square" rtlCol="0">
            <a:spAutoFit/>
          </a:bodyPr>
          <a:lstStyle/>
          <a:p>
            <a:r>
              <a:rPr lang="zh-CN" altLang="en-US" sz="2400" dirty="0" smtClean="0">
                <a:solidFill>
                  <a:srgbClr val="C00000"/>
                </a:solidFill>
              </a:rPr>
              <a:t>模板方法</a:t>
            </a:r>
            <a:endParaRPr lang="zh-CN" altLang="en-US" sz="2400" dirty="0">
              <a:solidFill>
                <a:srgbClr val="C00000"/>
              </a:solidFill>
            </a:endParaRPr>
          </a:p>
        </p:txBody>
      </p:sp>
      <p:sp>
        <p:nvSpPr>
          <p:cNvPr id="8" name="矩形 7"/>
          <p:cNvSpPr/>
          <p:nvPr/>
        </p:nvSpPr>
        <p:spPr>
          <a:xfrm>
            <a:off x="755576" y="4941168"/>
            <a:ext cx="5976664" cy="1512168"/>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5940152" y="4941168"/>
            <a:ext cx="1008112" cy="461665"/>
          </a:xfrm>
          <a:prstGeom prst="rect">
            <a:avLst/>
          </a:prstGeom>
          <a:noFill/>
        </p:spPr>
        <p:txBody>
          <a:bodyPr wrap="square" rtlCol="0">
            <a:spAutoFit/>
          </a:bodyPr>
          <a:lstStyle/>
          <a:p>
            <a:r>
              <a:rPr lang="zh-CN" altLang="en-US" sz="2400" dirty="0" smtClean="0">
                <a:solidFill>
                  <a:schemeClr val="accent5"/>
                </a:solidFill>
              </a:rPr>
              <a:t>策略</a:t>
            </a:r>
            <a:endParaRPr lang="zh-CN" altLang="en-US" sz="2400" dirty="0">
              <a:solidFill>
                <a:schemeClr val="accent5"/>
              </a:solidFill>
            </a:endParaRPr>
          </a:p>
        </p:txBody>
      </p:sp>
      <p:sp>
        <p:nvSpPr>
          <p:cNvPr id="10" name="矩形 9"/>
          <p:cNvSpPr/>
          <p:nvPr/>
        </p:nvSpPr>
        <p:spPr>
          <a:xfrm>
            <a:off x="827584" y="1340768"/>
            <a:ext cx="7776864" cy="1656184"/>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7596336" y="1412776"/>
            <a:ext cx="1057049" cy="461665"/>
          </a:xfrm>
          <a:prstGeom prst="rect">
            <a:avLst/>
          </a:prstGeom>
          <a:noFill/>
        </p:spPr>
        <p:txBody>
          <a:bodyPr wrap="square" rtlCol="0">
            <a:spAutoFit/>
          </a:bodyPr>
          <a:lstStyle/>
          <a:p>
            <a:r>
              <a:rPr lang="zh-CN" altLang="en-US" sz="2400" dirty="0" smtClean="0">
                <a:solidFill>
                  <a:schemeClr val="accent5"/>
                </a:solidFill>
              </a:rPr>
              <a:t>策略</a:t>
            </a:r>
            <a:endParaRPr lang="zh-CN" altLang="en-US" sz="2400" dirty="0">
              <a:solidFill>
                <a:schemeClr val="accent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par>
                                <p:cTn id="8" presetID="22" presetClass="entr" presetSubtype="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500"/>
                                        <p:tgtEl>
                                          <p:spTgt spid="9"/>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up)">
                                      <p:cBhvr>
                                        <p:cTn id="18" dur="500"/>
                                        <p:tgtEl>
                                          <p:spTgt spid="8"/>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up)">
                                      <p:cBhvr>
                                        <p:cTn id="21" dur="500"/>
                                        <p:tgtEl>
                                          <p:spTgt spid="11"/>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up)">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animBg="1"/>
      <p:bldP spid="9" grpId="0"/>
      <p:bldP spid="10" grpId="0" animBg="1"/>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类图</a:t>
            </a:r>
            <a:endParaRPr lang="zh-CN" altLang="en-US" dirty="0"/>
          </a:p>
        </p:txBody>
      </p:sp>
      <p:pic>
        <p:nvPicPr>
          <p:cNvPr id="65538" name="Picture 2"/>
          <p:cNvPicPr>
            <a:picLocks noChangeAspect="1" noChangeArrowheads="1"/>
          </p:cNvPicPr>
          <p:nvPr/>
        </p:nvPicPr>
        <p:blipFill>
          <a:blip r:embed="rId3" cstate="print">
            <a:clrChange>
              <a:clrFrom>
                <a:srgbClr val="FFFFFF"/>
              </a:clrFrom>
              <a:clrTo>
                <a:srgbClr val="FFFFFF">
                  <a:alpha val="0"/>
                </a:srgbClr>
              </a:clrTo>
            </a:clrChange>
            <a:lum bright="-40000" contrast="20000"/>
          </a:blip>
          <a:srcRect/>
          <a:stretch>
            <a:fillRect/>
          </a:stretch>
        </p:blipFill>
        <p:spPr bwMode="auto">
          <a:xfrm>
            <a:off x="395536" y="1034315"/>
            <a:ext cx="8244916" cy="536878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模板方法与</a:t>
            </a:r>
            <a:r>
              <a:rPr lang="en-US" altLang="zh-CN" dirty="0" smtClean="0"/>
              <a:t>OOP</a:t>
            </a:r>
            <a:r>
              <a:rPr lang="zh-CN" altLang="en-US" dirty="0" smtClean="0"/>
              <a:t>原则</a:t>
            </a:r>
            <a:endParaRPr lang="zh-CN" altLang="en-US" dirty="0"/>
          </a:p>
        </p:txBody>
      </p:sp>
      <p:graphicFrame>
        <p:nvGraphicFramePr>
          <p:cNvPr id="4" name="内容占位符 3"/>
          <p:cNvGraphicFramePr>
            <a:graphicFrameLocks noGrp="1"/>
          </p:cNvGraphicFramePr>
          <p:nvPr>
            <p:ph idx="1"/>
          </p:nvPr>
        </p:nvGraphicFramePr>
        <p:xfrm>
          <a:off x="827584" y="1124744"/>
          <a:ext cx="7921625" cy="52562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923D3790-767C-4BFC-9CAC-51CE91AF307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73616BA5-A8B2-4A16-80C7-0F443CFD104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995030DA-7430-4DF1-8675-261989166572}"/>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964B8F7D-DEC2-4166-9BB3-9790108A5B68}"/>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AEDE296A-0305-4FAA-8D4B-55AE520331EB}"/>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5D909F59-B1D6-4B14-ABDA-1084930D270C}"/>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995936" y="1412776"/>
            <a:ext cx="4464496" cy="3588287"/>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dirty="0" smtClean="0"/>
              <a:t>建造者（</a:t>
            </a:r>
            <a:r>
              <a:rPr lang="en-US" altLang="zh-CN" dirty="0" smtClean="0"/>
              <a:t>Builder</a:t>
            </a:r>
            <a:r>
              <a:rPr lang="zh-CN" altLang="en-US" dirty="0" smtClean="0"/>
              <a:t>）</a:t>
            </a:r>
            <a:endParaRPr lang="zh-CN" alt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比萨店的新业务</a:t>
            </a:r>
            <a:endParaRPr lang="zh-CN" altLang="en-US" dirty="0"/>
          </a:p>
        </p:txBody>
      </p:sp>
      <p:sp>
        <p:nvSpPr>
          <p:cNvPr id="3" name="内容占位符 2"/>
          <p:cNvSpPr>
            <a:spLocks noGrp="1"/>
          </p:cNvSpPr>
          <p:nvPr>
            <p:ph idx="1"/>
          </p:nvPr>
        </p:nvSpPr>
        <p:spPr>
          <a:xfrm>
            <a:off x="827088" y="5805264"/>
            <a:ext cx="7921625" cy="576486"/>
          </a:xfrm>
        </p:spPr>
        <p:txBody>
          <a:bodyPr/>
          <a:lstStyle/>
          <a:p>
            <a:r>
              <a:rPr lang="zh-CN" altLang="en-US" dirty="0" smtClean="0"/>
              <a:t>于是，孩子们成功地做出了自己喜欢的比萨</a:t>
            </a:r>
            <a:endParaRPr lang="zh-CN" altLang="en-US" dirty="0"/>
          </a:p>
        </p:txBody>
      </p:sp>
      <p:pic>
        <p:nvPicPr>
          <p:cNvPr id="6" name="Picture 3"/>
          <p:cNvPicPr>
            <a:picLocks noChangeAspect="1" noChangeArrowheads="1"/>
          </p:cNvPicPr>
          <p:nvPr/>
        </p:nvPicPr>
        <p:blipFill>
          <a:blip r:embed="rId3" cstate="print">
            <a:clrChange>
              <a:clrFrom>
                <a:srgbClr val="FCFCFC"/>
              </a:clrFrom>
              <a:clrTo>
                <a:srgbClr val="FCFCFC">
                  <a:alpha val="0"/>
                </a:srgbClr>
              </a:clrTo>
            </a:clrChange>
          </a:blip>
          <a:srcRect/>
          <a:stretch>
            <a:fillRect/>
          </a:stretch>
        </p:blipFill>
        <p:spPr bwMode="auto">
          <a:xfrm>
            <a:off x="251520" y="1988840"/>
            <a:ext cx="2713484" cy="2713484"/>
          </a:xfrm>
          <a:prstGeom prst="rect">
            <a:avLst/>
          </a:prstGeom>
          <a:noFill/>
          <a:ln w="9525">
            <a:noFill/>
            <a:miter lim="800000"/>
            <a:headEnd/>
            <a:tailEnd/>
          </a:ln>
        </p:spPr>
      </p:pic>
      <p:grpSp>
        <p:nvGrpSpPr>
          <p:cNvPr id="4" name="组合 8"/>
          <p:cNvGrpSpPr/>
          <p:nvPr/>
        </p:nvGrpSpPr>
        <p:grpSpPr>
          <a:xfrm>
            <a:off x="1907704" y="1052736"/>
            <a:ext cx="2736304" cy="1152128"/>
            <a:chOff x="2699792" y="1124744"/>
            <a:chExt cx="2736304" cy="1152128"/>
          </a:xfrm>
        </p:grpSpPr>
        <p:sp>
          <p:nvSpPr>
            <p:cNvPr id="7" name="圆角矩形标注 6"/>
            <p:cNvSpPr/>
            <p:nvPr/>
          </p:nvSpPr>
          <p:spPr>
            <a:xfrm>
              <a:off x="2699792" y="1124744"/>
              <a:ext cx="2736304" cy="1152128"/>
            </a:xfrm>
            <a:prstGeom prst="wedgeRoundRectCallout">
              <a:avLst>
                <a:gd name="adj1" fmla="val -59064"/>
                <a:gd name="adj2" fmla="val 77018"/>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771800" y="1196752"/>
              <a:ext cx="2592288" cy="923330"/>
            </a:xfrm>
            <a:prstGeom prst="rect">
              <a:avLst/>
            </a:prstGeom>
            <a:noFill/>
          </p:spPr>
          <p:txBody>
            <a:bodyPr wrap="square" rtlCol="0">
              <a:spAutoFit/>
            </a:bodyPr>
            <a:lstStyle/>
            <a:p>
              <a:r>
                <a:rPr lang="zh-CN" altLang="en-US" b="1" dirty="0" smtClean="0">
                  <a:solidFill>
                    <a:srgbClr val="002060"/>
                  </a:solidFill>
                </a:rPr>
                <a:t>我们要推出新的业务了：比萨</a:t>
              </a:r>
              <a:r>
                <a:rPr lang="en-US" altLang="zh-CN" b="1" dirty="0" smtClean="0">
                  <a:solidFill>
                    <a:srgbClr val="002060"/>
                  </a:solidFill>
                </a:rPr>
                <a:t>DIY</a:t>
              </a:r>
              <a:r>
                <a:rPr lang="zh-CN" altLang="en-US" b="1" dirty="0" smtClean="0">
                  <a:solidFill>
                    <a:srgbClr val="002060"/>
                  </a:solidFill>
                </a:rPr>
                <a:t>！孩子们可以自己动手做比萨了。</a:t>
              </a:r>
              <a:endParaRPr lang="zh-CN" altLang="en-US" b="1" dirty="0">
                <a:solidFill>
                  <a:srgbClr val="002060"/>
                </a:solidFill>
              </a:endParaRPr>
            </a:p>
          </p:txBody>
        </p:sp>
      </p:grpSp>
      <p:pic>
        <p:nvPicPr>
          <p:cNvPr id="2051"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436096" y="3789040"/>
            <a:ext cx="3215680" cy="1909310"/>
          </a:xfrm>
          <a:prstGeom prst="rect">
            <a:avLst/>
          </a:prstGeom>
          <a:noFill/>
          <a:ln w="9525">
            <a:noFill/>
            <a:miter lim="800000"/>
            <a:headEnd/>
            <a:tailEnd/>
          </a:ln>
        </p:spPr>
      </p:pic>
      <p:grpSp>
        <p:nvGrpSpPr>
          <p:cNvPr id="5" name="组合 11"/>
          <p:cNvGrpSpPr/>
          <p:nvPr/>
        </p:nvGrpSpPr>
        <p:grpSpPr>
          <a:xfrm>
            <a:off x="6228184" y="2564904"/>
            <a:ext cx="2736304" cy="504056"/>
            <a:chOff x="2699792" y="1124744"/>
            <a:chExt cx="2736304" cy="1152128"/>
          </a:xfrm>
        </p:grpSpPr>
        <p:sp>
          <p:nvSpPr>
            <p:cNvPr id="13" name="圆角矩形标注 12"/>
            <p:cNvSpPr/>
            <p:nvPr/>
          </p:nvSpPr>
          <p:spPr>
            <a:xfrm>
              <a:off x="2699792" y="1124744"/>
              <a:ext cx="2736304" cy="1152128"/>
            </a:xfrm>
            <a:prstGeom prst="wedgeRoundRectCallout">
              <a:avLst>
                <a:gd name="adj1" fmla="val 6956"/>
                <a:gd name="adj2" fmla="val 19302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p:cNvSpPr txBox="1"/>
            <p:nvPr/>
          </p:nvSpPr>
          <p:spPr>
            <a:xfrm>
              <a:off x="2771800" y="1196753"/>
              <a:ext cx="2592288" cy="844187"/>
            </a:xfrm>
            <a:prstGeom prst="rect">
              <a:avLst/>
            </a:prstGeom>
            <a:noFill/>
          </p:spPr>
          <p:txBody>
            <a:bodyPr wrap="square" rtlCol="0">
              <a:spAutoFit/>
            </a:bodyPr>
            <a:lstStyle/>
            <a:p>
              <a:r>
                <a:rPr lang="zh-CN" altLang="en-US" b="1" dirty="0" smtClean="0">
                  <a:solidFill>
                    <a:schemeClr val="accent5">
                      <a:lumMod val="50000"/>
                    </a:schemeClr>
                  </a:solidFill>
                </a:rPr>
                <a:t>可是，我们不会做啊～</a:t>
              </a:r>
              <a:endParaRPr lang="zh-CN" altLang="en-US" b="1" dirty="0">
                <a:solidFill>
                  <a:schemeClr val="accent5">
                    <a:lumMod val="50000"/>
                  </a:schemeClr>
                </a:solidFill>
              </a:endParaRPr>
            </a:p>
          </p:txBody>
        </p:sp>
      </p:grpSp>
      <p:grpSp>
        <p:nvGrpSpPr>
          <p:cNvPr id="9" name="组合 14"/>
          <p:cNvGrpSpPr/>
          <p:nvPr/>
        </p:nvGrpSpPr>
        <p:grpSpPr>
          <a:xfrm>
            <a:off x="2627784" y="2420888"/>
            <a:ext cx="2736304" cy="432048"/>
            <a:chOff x="2699792" y="1124744"/>
            <a:chExt cx="2736304" cy="1152128"/>
          </a:xfrm>
        </p:grpSpPr>
        <p:sp>
          <p:nvSpPr>
            <p:cNvPr id="16" name="圆角矩形标注 15"/>
            <p:cNvSpPr/>
            <p:nvPr/>
          </p:nvSpPr>
          <p:spPr>
            <a:xfrm>
              <a:off x="2699792" y="1124744"/>
              <a:ext cx="2736304" cy="1152128"/>
            </a:xfrm>
            <a:prstGeom prst="wedgeRoundRectCallout">
              <a:avLst>
                <a:gd name="adj1" fmla="val -74550"/>
                <a:gd name="adj2" fmla="val 51208"/>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p:nvSpPr>
          <p:spPr>
            <a:xfrm>
              <a:off x="2771800" y="1196752"/>
              <a:ext cx="2592288" cy="590931"/>
            </a:xfrm>
            <a:prstGeom prst="rect">
              <a:avLst/>
            </a:prstGeom>
            <a:noFill/>
          </p:spPr>
          <p:txBody>
            <a:bodyPr wrap="square" rtlCol="0">
              <a:spAutoFit/>
            </a:bodyPr>
            <a:lstStyle/>
            <a:p>
              <a:r>
                <a:rPr lang="zh-CN" altLang="en-US" b="1" dirty="0" smtClean="0">
                  <a:solidFill>
                    <a:srgbClr val="002060"/>
                  </a:solidFill>
                </a:rPr>
                <a:t>和面、切菜总会吧？</a:t>
              </a:r>
              <a:endParaRPr lang="zh-CN" altLang="en-US" b="1" dirty="0">
                <a:solidFill>
                  <a:srgbClr val="002060"/>
                </a:solidFill>
              </a:endParaRPr>
            </a:p>
          </p:txBody>
        </p:sp>
      </p:grpSp>
      <p:grpSp>
        <p:nvGrpSpPr>
          <p:cNvPr id="10" name="组合 17"/>
          <p:cNvGrpSpPr/>
          <p:nvPr/>
        </p:nvGrpSpPr>
        <p:grpSpPr>
          <a:xfrm>
            <a:off x="4932040" y="3140968"/>
            <a:ext cx="1656184" cy="504056"/>
            <a:chOff x="2699792" y="1124744"/>
            <a:chExt cx="2736304" cy="1152128"/>
          </a:xfrm>
        </p:grpSpPr>
        <p:sp>
          <p:nvSpPr>
            <p:cNvPr id="19" name="圆角矩形标注 18"/>
            <p:cNvSpPr/>
            <p:nvPr/>
          </p:nvSpPr>
          <p:spPr>
            <a:xfrm>
              <a:off x="2699792" y="1124744"/>
              <a:ext cx="2736304" cy="1152128"/>
            </a:xfrm>
            <a:prstGeom prst="wedgeRoundRectCallout">
              <a:avLst>
                <a:gd name="adj1" fmla="val 39151"/>
                <a:gd name="adj2" fmla="val 95684"/>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9"/>
            <p:cNvSpPr txBox="1"/>
            <p:nvPr/>
          </p:nvSpPr>
          <p:spPr>
            <a:xfrm>
              <a:off x="2771800" y="1196753"/>
              <a:ext cx="2592288" cy="844187"/>
            </a:xfrm>
            <a:prstGeom prst="rect">
              <a:avLst/>
            </a:prstGeom>
            <a:noFill/>
          </p:spPr>
          <p:txBody>
            <a:bodyPr wrap="square" rtlCol="0">
              <a:spAutoFit/>
            </a:bodyPr>
            <a:lstStyle/>
            <a:p>
              <a:r>
                <a:rPr lang="zh-CN" altLang="en-US" b="1" dirty="0" smtClean="0">
                  <a:solidFill>
                    <a:schemeClr val="accent5">
                      <a:lumMod val="50000"/>
                    </a:schemeClr>
                  </a:solidFill>
                </a:rPr>
                <a:t>那当然会了。</a:t>
              </a:r>
              <a:endParaRPr lang="zh-CN" altLang="en-US" b="1" dirty="0">
                <a:solidFill>
                  <a:schemeClr val="accent5">
                    <a:lumMod val="50000"/>
                  </a:schemeClr>
                </a:solidFill>
              </a:endParaRPr>
            </a:p>
          </p:txBody>
        </p:sp>
      </p:grpSp>
      <p:grpSp>
        <p:nvGrpSpPr>
          <p:cNvPr id="11" name="组合 20"/>
          <p:cNvGrpSpPr/>
          <p:nvPr/>
        </p:nvGrpSpPr>
        <p:grpSpPr>
          <a:xfrm>
            <a:off x="2339752" y="4725144"/>
            <a:ext cx="2736304" cy="1008112"/>
            <a:chOff x="2843808" y="548680"/>
            <a:chExt cx="2736304" cy="2688298"/>
          </a:xfrm>
        </p:grpSpPr>
        <p:sp>
          <p:nvSpPr>
            <p:cNvPr id="22" name="圆角矩形标注 21"/>
            <p:cNvSpPr/>
            <p:nvPr/>
          </p:nvSpPr>
          <p:spPr>
            <a:xfrm>
              <a:off x="2843808" y="548680"/>
              <a:ext cx="2736304" cy="2688298"/>
            </a:xfrm>
            <a:prstGeom prst="wedgeRoundRectCallout">
              <a:avLst>
                <a:gd name="adj1" fmla="val -52543"/>
                <a:gd name="adj2" fmla="val -9148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2987824" y="740701"/>
              <a:ext cx="2592288" cy="2462213"/>
            </a:xfrm>
            <a:prstGeom prst="rect">
              <a:avLst/>
            </a:prstGeom>
            <a:noFill/>
          </p:spPr>
          <p:txBody>
            <a:bodyPr wrap="square" rtlCol="0">
              <a:spAutoFit/>
            </a:bodyPr>
            <a:lstStyle/>
            <a:p>
              <a:r>
                <a:rPr lang="zh-CN" altLang="en-US" b="1" dirty="0" smtClean="0">
                  <a:solidFill>
                    <a:srgbClr val="002060"/>
                  </a:solidFill>
                </a:rPr>
                <a:t>那就没问题，你们一定能做出自己喜欢的比萨的</a:t>
              </a:r>
              <a:r>
                <a:rPr lang="en-US" altLang="zh-CN" b="1" dirty="0" smtClean="0">
                  <a:solidFill>
                    <a:srgbClr val="002060"/>
                  </a:solidFill>
                </a:rPr>
                <a:t>……</a:t>
              </a:r>
              <a:endParaRPr lang="zh-CN" altLang="en-US" b="1" dirty="0">
                <a:solidFill>
                  <a:srgbClr val="00206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randombar(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0" end="0"/>
                                            </p:txEl>
                                          </p:spTgt>
                                        </p:tgtEl>
                                        <p:attrNameLst>
                                          <p:attrName>style.visibility</p:attrName>
                                        </p:attrNameLst>
                                      </p:cBhvr>
                                      <p:to>
                                        <p:strVal val="visible"/>
                                      </p:to>
                                    </p:set>
                                    <p:animEffect transition="in" filter="wipe(left)">
                                      <p:cBhvr>
                                        <p:cTn id="3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简单工厂与“开</a:t>
            </a:r>
            <a:r>
              <a:rPr lang="en-US" altLang="zh-CN" dirty="0" smtClean="0"/>
              <a:t>-</a:t>
            </a:r>
            <a:r>
              <a:rPr lang="zh-CN" altLang="en-US" dirty="0" smtClean="0"/>
              <a:t>闭”原则</a:t>
            </a:r>
            <a:endParaRPr lang="zh-CN" altLang="en-US" dirty="0"/>
          </a:p>
        </p:txBody>
      </p:sp>
      <p:sp>
        <p:nvSpPr>
          <p:cNvPr id="3" name="内容占位符 2"/>
          <p:cNvSpPr>
            <a:spLocks noGrp="1"/>
          </p:cNvSpPr>
          <p:nvPr>
            <p:ph idx="1"/>
          </p:nvPr>
        </p:nvSpPr>
        <p:spPr/>
        <p:txBody>
          <a:bodyPr/>
          <a:lstStyle/>
          <a:p>
            <a:r>
              <a:rPr lang="zh-CN" altLang="en-US" dirty="0" smtClean="0"/>
              <a:t>简单工厂模式符合“开</a:t>
            </a:r>
            <a:r>
              <a:rPr lang="en-US" altLang="zh-CN" dirty="0" smtClean="0"/>
              <a:t>-</a:t>
            </a:r>
            <a:r>
              <a:rPr lang="zh-CN" altLang="en-US" dirty="0" smtClean="0"/>
              <a:t>闭”原则吗？</a:t>
            </a:r>
            <a:endParaRPr lang="en-US" altLang="zh-CN" dirty="0" smtClean="0"/>
          </a:p>
          <a:p>
            <a:pPr>
              <a:buNone/>
            </a:pPr>
            <a:r>
              <a:rPr lang="en-US" altLang="zh-CN" sz="8800" b="1" dirty="0" smtClean="0">
                <a:solidFill>
                  <a:srgbClr val="FF0000"/>
                </a:solidFill>
              </a:rPr>
              <a:t>    NO</a:t>
            </a:r>
            <a:r>
              <a:rPr lang="zh-CN" altLang="en-US" sz="8800" b="1" dirty="0" smtClean="0">
                <a:solidFill>
                  <a:srgbClr val="FF0000"/>
                </a:solidFill>
              </a:rPr>
              <a:t>！</a:t>
            </a:r>
            <a:endParaRPr lang="en-US" altLang="zh-CN" sz="8800" b="1" dirty="0" smtClean="0">
              <a:solidFill>
                <a:srgbClr val="FF0000"/>
              </a:solidFill>
            </a:endParaRPr>
          </a:p>
          <a:p>
            <a:r>
              <a:rPr lang="zh-CN" altLang="en-US" dirty="0" smtClean="0"/>
              <a:t>当新的产品加入到系统中</a:t>
            </a:r>
            <a:r>
              <a:rPr lang="en-US" altLang="zh-CN" dirty="0" smtClean="0"/>
              <a:t/>
            </a:r>
            <a:br>
              <a:rPr lang="en-US" altLang="zh-CN" dirty="0" smtClean="0"/>
            </a:br>
            <a:r>
              <a:rPr lang="zh-CN" altLang="en-US" dirty="0" smtClean="0"/>
              <a:t>时，工厂类的代码必须修</a:t>
            </a:r>
            <a:r>
              <a:rPr lang="en-US" altLang="zh-CN" dirty="0" smtClean="0"/>
              <a:t/>
            </a:r>
            <a:br>
              <a:rPr lang="en-US" altLang="zh-CN" dirty="0" smtClean="0"/>
            </a:br>
            <a:r>
              <a:rPr lang="zh-CN" altLang="en-US" dirty="0" smtClean="0"/>
              <a:t>改，这不符合“闭”原则</a:t>
            </a:r>
            <a:endParaRPr lang="en-US" altLang="zh-CN" dirty="0" smtClean="0"/>
          </a:p>
        </p:txBody>
      </p:sp>
      <p:pic>
        <p:nvPicPr>
          <p:cNvPr id="1026" name="Picture 2"/>
          <p:cNvPicPr>
            <a:picLocks noChangeAspect="1" noChangeArrowheads="1"/>
          </p:cNvPicPr>
          <p:nvPr/>
        </p:nvPicPr>
        <p:blipFill rotWithShape="1">
          <a:blip r:embed="rId3" cstate="print">
            <a:clrChange>
              <a:clrFrom>
                <a:srgbClr val="FAFAFA"/>
              </a:clrFrom>
              <a:clrTo>
                <a:srgbClr val="FAFAFA">
                  <a:alpha val="0"/>
                </a:srgbClr>
              </a:clrTo>
            </a:clrChange>
            <a:extLst>
              <a:ext uri="{28A0092B-C50C-407E-A947-70E740481C1C}">
                <a14:useLocalDpi xmlns:a14="http://schemas.microsoft.com/office/drawing/2010/main" val="0"/>
              </a:ext>
            </a:extLst>
          </a:blip>
          <a:srcRect l="745" t="5602" r="25314" b="14438"/>
          <a:stretch/>
        </p:blipFill>
        <p:spPr bwMode="auto">
          <a:xfrm>
            <a:off x="5652120" y="1628800"/>
            <a:ext cx="2808312" cy="4469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6828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孩子们怎么做出的比萨呢？</a:t>
            </a:r>
            <a:endParaRPr lang="zh-CN" altLang="en-US" dirty="0"/>
          </a:p>
        </p:txBody>
      </p:sp>
      <p:sp>
        <p:nvSpPr>
          <p:cNvPr id="4" name="TextBox 3"/>
          <p:cNvSpPr txBox="1"/>
          <p:nvPr/>
        </p:nvSpPr>
        <p:spPr>
          <a:xfrm>
            <a:off x="683568" y="1484784"/>
            <a:ext cx="7776864" cy="4524315"/>
          </a:xfrm>
          <a:prstGeom prst="rect">
            <a:avLst/>
          </a:prstGeom>
          <a:noFill/>
          <a:ln w="31750">
            <a:solidFill>
              <a:srgbClr val="0070C0"/>
            </a:solidFill>
          </a:ln>
        </p:spPr>
        <p:txBody>
          <a:bodyPr wrap="square" rtlCol="0">
            <a:spAutoFit/>
          </a:bodyPr>
          <a:lstStyle>
            <a:defPPr>
              <a:defRPr lang="zh-CN"/>
            </a:defPPr>
            <a:lvl1pPr>
              <a:defRPr>
                <a:solidFill>
                  <a:srgbClr val="006666"/>
                </a:solidFill>
                <a:latin typeface="Letter Gothic" pitchFamily="49" charset="0"/>
                <a:cs typeface="Courier New" pitchFamily="49" charset="0"/>
              </a:defRPr>
            </a:lvl1pPr>
          </a:lstStyle>
          <a:p>
            <a:r>
              <a:rPr lang="en-US" altLang="zh-CN" b="1" dirty="0" smtClean="0"/>
              <a:t>class Pizza {</a:t>
            </a:r>
          </a:p>
          <a:p>
            <a:r>
              <a:rPr lang="en-US" altLang="zh-CN" b="1" dirty="0" smtClean="0"/>
              <a:t>public:</a:t>
            </a:r>
          </a:p>
          <a:p>
            <a:r>
              <a:rPr lang="en-US" altLang="zh-CN" b="1" dirty="0" smtClean="0"/>
              <a:t>  void dough(const string&amp; dough) { dough_ = dough; }</a:t>
            </a:r>
          </a:p>
          <a:p>
            <a:r>
              <a:rPr lang="en-US" altLang="zh-CN" b="1" dirty="0" smtClean="0"/>
              <a:t>  void sauce(const string&amp; sauce) { sauce_ = sauce; }</a:t>
            </a:r>
          </a:p>
          <a:p>
            <a:r>
              <a:rPr lang="en-US" altLang="zh-CN" b="1" dirty="0" smtClean="0"/>
              <a:t>  void topping(const string&amp; topping) {topping_ = topping; }</a:t>
            </a:r>
          </a:p>
          <a:p>
            <a:endParaRPr lang="en-US" altLang="zh-CN" b="1" dirty="0" smtClean="0"/>
          </a:p>
          <a:p>
            <a:r>
              <a:rPr lang="en-US" altLang="zh-CN" b="1" dirty="0" smtClean="0"/>
              <a:t>  void eat( ) const {</a:t>
            </a:r>
          </a:p>
          <a:p>
            <a:r>
              <a:rPr lang="en-US" altLang="zh-CN" b="1" dirty="0" smtClean="0"/>
              <a:t>    </a:t>
            </a:r>
            <a:r>
              <a:rPr lang="en-US" altLang="zh-CN" b="1" dirty="0" err="1" smtClean="0"/>
              <a:t>cout</a:t>
            </a:r>
            <a:r>
              <a:rPr lang="en-US" altLang="zh-CN" b="1" dirty="0" smtClean="0"/>
              <a:t> &lt;&lt; "Pizza with " &lt;&lt; dough_ &lt;&lt; " dough, " &lt;&lt; sauce_ &lt;&lt; " sauce and " &lt;&lt; topping_ &lt;&lt; " topping. </a:t>
            </a:r>
            <a:r>
              <a:rPr lang="en-US" altLang="zh-CN" b="1" dirty="0" err="1" smtClean="0"/>
              <a:t>Mmm</a:t>
            </a:r>
            <a:r>
              <a:rPr lang="en-US" altLang="zh-CN" b="1" dirty="0" smtClean="0"/>
              <a:t>, very good." &lt;&lt; </a:t>
            </a:r>
            <a:r>
              <a:rPr lang="en-US" altLang="zh-CN" b="1" dirty="0" err="1" smtClean="0"/>
              <a:t>endl</a:t>
            </a:r>
            <a:r>
              <a:rPr lang="en-US" altLang="zh-CN" b="1" dirty="0" smtClean="0"/>
              <a:t>;</a:t>
            </a:r>
          </a:p>
          <a:p>
            <a:r>
              <a:rPr lang="en-US" altLang="zh-CN" b="1" dirty="0" smtClean="0"/>
              <a:t>  }</a:t>
            </a:r>
          </a:p>
          <a:p>
            <a:r>
              <a:rPr lang="en-US" altLang="zh-CN" b="1" dirty="0" smtClean="0"/>
              <a:t> </a:t>
            </a:r>
          </a:p>
          <a:p>
            <a:r>
              <a:rPr lang="en-US" altLang="zh-CN" b="1" dirty="0" smtClean="0"/>
              <a:t>private:</a:t>
            </a:r>
          </a:p>
          <a:p>
            <a:r>
              <a:rPr lang="en-US" altLang="zh-CN" b="1" dirty="0" smtClean="0"/>
              <a:t>        string dough_;</a:t>
            </a:r>
          </a:p>
          <a:p>
            <a:r>
              <a:rPr lang="en-US" altLang="zh-CN" b="1" dirty="0" smtClean="0"/>
              <a:t>        string sauce_;</a:t>
            </a:r>
          </a:p>
          <a:p>
            <a:r>
              <a:rPr lang="en-US" altLang="zh-CN" b="1" dirty="0" smtClean="0"/>
              <a:t>        string topping_;</a:t>
            </a:r>
          </a:p>
          <a:p>
            <a:r>
              <a:rPr lang="en-US" altLang="zh-CN" b="1" dirty="0" smtClean="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孩子们怎么做出的比萨呢？</a:t>
            </a:r>
            <a:endParaRPr lang="zh-CN" altLang="en-US" dirty="0"/>
          </a:p>
        </p:txBody>
      </p:sp>
      <p:sp>
        <p:nvSpPr>
          <p:cNvPr id="4" name="TextBox 3"/>
          <p:cNvSpPr txBox="1"/>
          <p:nvPr/>
        </p:nvSpPr>
        <p:spPr>
          <a:xfrm>
            <a:off x="467544" y="1124744"/>
            <a:ext cx="7776864" cy="2862322"/>
          </a:xfrm>
          <a:prstGeom prst="rect">
            <a:avLst/>
          </a:prstGeom>
          <a:noFill/>
          <a:ln w="31750">
            <a:solidFill>
              <a:srgbClr val="0070C0"/>
            </a:solidFill>
          </a:ln>
        </p:spPr>
        <p:txBody>
          <a:bodyPr wrap="square" rtlCol="0">
            <a:spAutoFit/>
          </a:bodyPr>
          <a:lstStyle>
            <a:defPPr>
              <a:defRPr lang="zh-CN"/>
            </a:defPPr>
            <a:lvl1pPr>
              <a:defRPr>
                <a:solidFill>
                  <a:srgbClr val="006666"/>
                </a:solidFill>
                <a:latin typeface="Letter Gothic" pitchFamily="49" charset="0"/>
                <a:cs typeface="Courier New" pitchFamily="49" charset="0"/>
              </a:defRPr>
            </a:lvl1pPr>
          </a:lstStyle>
          <a:p>
            <a:r>
              <a:rPr lang="en-US" altLang="zh-CN" b="1" dirty="0" smtClean="0"/>
              <a:t>class Child {</a:t>
            </a:r>
          </a:p>
          <a:p>
            <a:r>
              <a:rPr lang="en-US" altLang="zh-CN" b="1" dirty="0" smtClean="0"/>
              <a:t>public:</a:t>
            </a:r>
          </a:p>
          <a:p>
            <a:r>
              <a:rPr lang="en-US" altLang="zh-CN" b="1" dirty="0" smtClean="0">
                <a:solidFill>
                  <a:srgbClr val="C00000"/>
                </a:solidFill>
              </a:rPr>
              <a:t>  virtual void </a:t>
            </a:r>
            <a:r>
              <a:rPr lang="en-US" altLang="zh-CN" b="1" dirty="0" err="1" smtClean="0">
                <a:solidFill>
                  <a:srgbClr val="C00000"/>
                </a:solidFill>
              </a:rPr>
              <a:t>makeDough</a:t>
            </a:r>
            <a:r>
              <a:rPr lang="en-US" altLang="zh-CN" b="1" dirty="0" smtClean="0">
                <a:solidFill>
                  <a:srgbClr val="C00000"/>
                </a:solidFill>
              </a:rPr>
              <a:t>( ) = 0;</a:t>
            </a:r>
          </a:p>
          <a:p>
            <a:r>
              <a:rPr lang="en-US" altLang="zh-CN" b="1" dirty="0" smtClean="0">
                <a:solidFill>
                  <a:srgbClr val="C00000"/>
                </a:solidFill>
              </a:rPr>
              <a:t>  virtual void </a:t>
            </a:r>
            <a:r>
              <a:rPr lang="en-US" altLang="zh-CN" b="1" dirty="0" err="1" smtClean="0">
                <a:solidFill>
                  <a:srgbClr val="C00000"/>
                </a:solidFill>
              </a:rPr>
              <a:t>makeSauce</a:t>
            </a:r>
            <a:r>
              <a:rPr lang="en-US" altLang="zh-CN" b="1" dirty="0" smtClean="0">
                <a:solidFill>
                  <a:srgbClr val="C00000"/>
                </a:solidFill>
              </a:rPr>
              <a:t>( ) = 0;</a:t>
            </a:r>
          </a:p>
          <a:p>
            <a:r>
              <a:rPr lang="en-US" altLang="zh-CN" b="1" dirty="0" smtClean="0">
                <a:solidFill>
                  <a:srgbClr val="C00000"/>
                </a:solidFill>
              </a:rPr>
              <a:t>  virtual void </a:t>
            </a:r>
            <a:r>
              <a:rPr lang="en-US" altLang="zh-CN" b="1" dirty="0" err="1" smtClean="0">
                <a:solidFill>
                  <a:srgbClr val="C00000"/>
                </a:solidFill>
              </a:rPr>
              <a:t>makeToping</a:t>
            </a:r>
            <a:r>
              <a:rPr lang="en-US" altLang="zh-CN" b="1" dirty="0" smtClean="0">
                <a:solidFill>
                  <a:srgbClr val="C00000"/>
                </a:solidFill>
              </a:rPr>
              <a:t>( ) = 0;</a:t>
            </a:r>
          </a:p>
          <a:p>
            <a:endParaRPr lang="en-US" altLang="zh-CN" b="1" dirty="0" smtClean="0"/>
          </a:p>
          <a:p>
            <a:r>
              <a:rPr lang="en-US" altLang="zh-CN" b="1" dirty="0" smtClean="0"/>
              <a:t>  virtual Pizza* </a:t>
            </a:r>
            <a:r>
              <a:rPr lang="en-US" altLang="zh-CN" b="1" dirty="0" err="1" smtClean="0"/>
              <a:t>getPizza</a:t>
            </a:r>
            <a:r>
              <a:rPr lang="en-US" altLang="zh-CN" b="1" dirty="0" smtClean="0"/>
              <a:t>( ) {return pizza;}</a:t>
            </a:r>
          </a:p>
          <a:p>
            <a:r>
              <a:rPr lang="en-US" altLang="zh-CN" b="1" dirty="0" smtClean="0"/>
              <a:t>Private:</a:t>
            </a:r>
          </a:p>
          <a:p>
            <a:r>
              <a:rPr lang="en-US" altLang="zh-CN" b="1" dirty="0" smtClean="0"/>
              <a:t>  Pizza* pizza;</a:t>
            </a:r>
          </a:p>
          <a:p>
            <a:r>
              <a:rPr lang="en-US" altLang="zh-CN" b="1" dirty="0" smtClean="0"/>
              <a:t>};</a:t>
            </a:r>
          </a:p>
        </p:txBody>
      </p:sp>
      <p:sp>
        <p:nvSpPr>
          <p:cNvPr id="8" name="TextBox 7"/>
          <p:cNvSpPr txBox="1"/>
          <p:nvPr/>
        </p:nvSpPr>
        <p:spPr>
          <a:xfrm>
            <a:off x="467544" y="4149080"/>
            <a:ext cx="7776864" cy="2308324"/>
          </a:xfrm>
          <a:prstGeom prst="rect">
            <a:avLst/>
          </a:prstGeom>
          <a:noFill/>
          <a:ln w="31750">
            <a:solidFill>
              <a:srgbClr val="0070C0"/>
            </a:solidFill>
          </a:ln>
        </p:spPr>
        <p:txBody>
          <a:bodyPr wrap="square" rtlCol="0">
            <a:spAutoFit/>
          </a:bodyPr>
          <a:lstStyle>
            <a:defPPr>
              <a:defRPr lang="zh-CN"/>
            </a:defPPr>
            <a:lvl1pPr>
              <a:defRPr>
                <a:solidFill>
                  <a:srgbClr val="006666"/>
                </a:solidFill>
                <a:latin typeface="Letter Gothic" pitchFamily="49" charset="0"/>
                <a:cs typeface="Courier New" pitchFamily="49" charset="0"/>
              </a:defRPr>
            </a:lvl1pPr>
          </a:lstStyle>
          <a:p>
            <a:r>
              <a:rPr lang="en-US" altLang="zh-CN" b="1" dirty="0" smtClean="0"/>
              <a:t>class Tom : public Child { //makes a Hawaiian Pizza</a:t>
            </a:r>
          </a:p>
          <a:p>
            <a:r>
              <a:rPr lang="en-US" altLang="zh-CN" b="1" dirty="0" smtClean="0"/>
              <a:t>public:</a:t>
            </a:r>
          </a:p>
          <a:p>
            <a:r>
              <a:rPr lang="en-US" altLang="zh-CN" b="1" dirty="0" smtClean="0">
                <a:solidFill>
                  <a:srgbClr val="C00000"/>
                </a:solidFill>
              </a:rPr>
              <a:t>  void </a:t>
            </a:r>
            <a:r>
              <a:rPr lang="en-US" altLang="zh-CN" b="1" dirty="0" err="1" smtClean="0">
                <a:solidFill>
                  <a:srgbClr val="C00000"/>
                </a:solidFill>
              </a:rPr>
              <a:t>makeDough</a:t>
            </a:r>
            <a:r>
              <a:rPr lang="en-US" altLang="zh-CN" b="1" dirty="0" smtClean="0">
                <a:solidFill>
                  <a:srgbClr val="C00000"/>
                </a:solidFill>
              </a:rPr>
              <a:t>( ) {pizza -&gt; dough("cross")};</a:t>
            </a:r>
          </a:p>
          <a:p>
            <a:r>
              <a:rPr lang="en-US" altLang="zh-CN" b="1" dirty="0" smtClean="0">
                <a:solidFill>
                  <a:srgbClr val="C00000"/>
                </a:solidFill>
              </a:rPr>
              <a:t>  void </a:t>
            </a:r>
            <a:r>
              <a:rPr lang="en-US" altLang="zh-CN" b="1" dirty="0" err="1" smtClean="0">
                <a:solidFill>
                  <a:srgbClr val="C00000"/>
                </a:solidFill>
              </a:rPr>
              <a:t>makeSauce</a:t>
            </a:r>
            <a:r>
              <a:rPr lang="en-US" altLang="zh-CN" b="1" dirty="0" smtClean="0">
                <a:solidFill>
                  <a:srgbClr val="C00000"/>
                </a:solidFill>
              </a:rPr>
              <a:t>( ) {pizza -&gt; sauce ("mild")};</a:t>
            </a:r>
          </a:p>
          <a:p>
            <a:r>
              <a:rPr lang="en-US" altLang="zh-CN" b="1" dirty="0" smtClean="0">
                <a:solidFill>
                  <a:srgbClr val="C00000"/>
                </a:solidFill>
              </a:rPr>
              <a:t>  void </a:t>
            </a:r>
            <a:r>
              <a:rPr lang="en-US" altLang="zh-CN" b="1" dirty="0" err="1" smtClean="0">
                <a:solidFill>
                  <a:srgbClr val="C00000"/>
                </a:solidFill>
              </a:rPr>
              <a:t>makeToping</a:t>
            </a:r>
            <a:r>
              <a:rPr lang="en-US" altLang="zh-CN" b="1" dirty="0" smtClean="0">
                <a:solidFill>
                  <a:srgbClr val="C00000"/>
                </a:solidFill>
              </a:rPr>
              <a:t>( ) {pizza -&gt; topping("</a:t>
            </a:r>
            <a:r>
              <a:rPr lang="en-US" altLang="zh-CN" b="1" dirty="0" err="1" smtClean="0">
                <a:solidFill>
                  <a:srgbClr val="C00000"/>
                </a:solidFill>
              </a:rPr>
              <a:t>ham+pineapple</a:t>
            </a:r>
            <a:r>
              <a:rPr lang="en-US" altLang="zh-CN" b="1" dirty="0" smtClean="0">
                <a:solidFill>
                  <a:srgbClr val="C00000"/>
                </a:solidFill>
              </a:rPr>
              <a:t>");}</a:t>
            </a:r>
          </a:p>
          <a:p>
            <a:endParaRPr lang="en-US" altLang="zh-CN" b="1" dirty="0" smtClean="0"/>
          </a:p>
          <a:p>
            <a:r>
              <a:rPr lang="en-US" altLang="zh-CN" b="1" dirty="0" smtClean="0"/>
              <a:t>  Pizza* </a:t>
            </a:r>
            <a:r>
              <a:rPr lang="en-US" altLang="zh-CN" b="1" dirty="0" err="1" smtClean="0"/>
              <a:t>getPizza</a:t>
            </a:r>
            <a:r>
              <a:rPr lang="en-US" altLang="zh-CN" b="1" dirty="0" smtClean="0"/>
              <a:t>( ) = 0;</a:t>
            </a:r>
          </a:p>
          <a:p>
            <a:r>
              <a:rPr lang="en-US" altLang="zh-CN" b="1" dirty="0" smtClean="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孩子们怎么做出的比萨呢？</a:t>
            </a:r>
            <a:endParaRPr lang="zh-CN" altLang="en-US" dirty="0"/>
          </a:p>
        </p:txBody>
      </p:sp>
      <p:sp>
        <p:nvSpPr>
          <p:cNvPr id="5" name="TextBox 4"/>
          <p:cNvSpPr txBox="1"/>
          <p:nvPr/>
        </p:nvSpPr>
        <p:spPr>
          <a:xfrm>
            <a:off x="539552" y="1772816"/>
            <a:ext cx="3528392" cy="3693319"/>
          </a:xfrm>
          <a:prstGeom prst="rect">
            <a:avLst/>
          </a:prstGeom>
          <a:noFill/>
          <a:ln w="31750">
            <a:solidFill>
              <a:srgbClr val="0070C0"/>
            </a:solidFill>
          </a:ln>
        </p:spPr>
        <p:txBody>
          <a:bodyPr wrap="square" rtlCol="0">
            <a:spAutoFit/>
          </a:bodyPr>
          <a:lstStyle>
            <a:defPPr>
              <a:defRPr lang="zh-CN"/>
            </a:defPPr>
            <a:lvl1pPr>
              <a:defRPr>
                <a:solidFill>
                  <a:srgbClr val="006666"/>
                </a:solidFill>
                <a:latin typeface="Letter Gothic" pitchFamily="49" charset="0"/>
                <a:cs typeface="Courier New" pitchFamily="49" charset="0"/>
              </a:defRPr>
            </a:lvl1pPr>
          </a:lstStyle>
          <a:p>
            <a:r>
              <a:rPr lang="en-US" altLang="zh-CN" b="1" dirty="0" smtClean="0"/>
              <a:t>class Chef</a:t>
            </a:r>
          </a:p>
          <a:p>
            <a:r>
              <a:rPr lang="en-US" altLang="zh-CN" b="1" dirty="0" smtClean="0"/>
              <a:t>{</a:t>
            </a:r>
          </a:p>
          <a:p>
            <a:r>
              <a:rPr lang="en-US" altLang="zh-CN" b="1" dirty="0" smtClean="0"/>
              <a:t>public:</a:t>
            </a:r>
          </a:p>
          <a:p>
            <a:r>
              <a:rPr lang="en-US" altLang="zh-CN" b="1" dirty="0" smtClean="0">
                <a:solidFill>
                  <a:srgbClr val="C00000"/>
                </a:solidFill>
              </a:rPr>
              <a:t>  void </a:t>
            </a:r>
            <a:r>
              <a:rPr lang="en-US" altLang="zh-CN" b="1" dirty="0" err="1" smtClean="0">
                <a:solidFill>
                  <a:srgbClr val="C00000"/>
                </a:solidFill>
              </a:rPr>
              <a:t>makePizza</a:t>
            </a:r>
            <a:r>
              <a:rPr lang="en-US" altLang="zh-CN" b="1" dirty="0" smtClean="0">
                <a:solidFill>
                  <a:srgbClr val="C00000"/>
                </a:solidFill>
              </a:rPr>
              <a:t>( )</a:t>
            </a:r>
          </a:p>
          <a:p>
            <a:r>
              <a:rPr lang="en-US" altLang="zh-CN" b="1" dirty="0" smtClean="0">
                <a:solidFill>
                  <a:srgbClr val="C00000"/>
                </a:solidFill>
              </a:rPr>
              <a:t>  {</a:t>
            </a:r>
          </a:p>
          <a:p>
            <a:r>
              <a:rPr lang="en-US" altLang="zh-CN" b="1" dirty="0" smtClean="0">
                <a:solidFill>
                  <a:srgbClr val="C00000"/>
                </a:solidFill>
              </a:rPr>
              <a:t>    child -&gt; </a:t>
            </a:r>
            <a:r>
              <a:rPr lang="en-US" altLang="zh-CN" b="1" dirty="0" err="1" smtClean="0">
                <a:solidFill>
                  <a:srgbClr val="C00000"/>
                </a:solidFill>
              </a:rPr>
              <a:t>makeDough</a:t>
            </a:r>
            <a:r>
              <a:rPr lang="en-US" altLang="zh-CN" b="1" dirty="0" smtClean="0">
                <a:solidFill>
                  <a:srgbClr val="C00000"/>
                </a:solidFill>
              </a:rPr>
              <a:t>( );</a:t>
            </a:r>
          </a:p>
          <a:p>
            <a:r>
              <a:rPr lang="en-US" altLang="zh-CN" b="1" dirty="0" smtClean="0">
                <a:solidFill>
                  <a:srgbClr val="C00000"/>
                </a:solidFill>
              </a:rPr>
              <a:t>    child -&gt; </a:t>
            </a:r>
            <a:r>
              <a:rPr lang="en-US" altLang="zh-CN" b="1" dirty="0" err="1" smtClean="0">
                <a:solidFill>
                  <a:srgbClr val="C00000"/>
                </a:solidFill>
              </a:rPr>
              <a:t>makeSauce</a:t>
            </a:r>
            <a:r>
              <a:rPr lang="en-US" altLang="zh-CN" b="1" dirty="0" smtClean="0">
                <a:solidFill>
                  <a:srgbClr val="C00000"/>
                </a:solidFill>
              </a:rPr>
              <a:t>( );</a:t>
            </a:r>
          </a:p>
          <a:p>
            <a:r>
              <a:rPr lang="en-US" altLang="zh-CN" b="1" dirty="0" smtClean="0">
                <a:solidFill>
                  <a:srgbClr val="C00000"/>
                </a:solidFill>
              </a:rPr>
              <a:t>    child -&gt; </a:t>
            </a:r>
            <a:r>
              <a:rPr lang="en-US" altLang="zh-CN" b="1" dirty="0" err="1" smtClean="0">
                <a:solidFill>
                  <a:srgbClr val="C00000"/>
                </a:solidFill>
              </a:rPr>
              <a:t>makeToping</a:t>
            </a:r>
            <a:r>
              <a:rPr lang="en-US" altLang="zh-CN" b="1" dirty="0" smtClean="0">
                <a:solidFill>
                  <a:srgbClr val="C00000"/>
                </a:solidFill>
              </a:rPr>
              <a:t>( );</a:t>
            </a:r>
          </a:p>
          <a:p>
            <a:r>
              <a:rPr lang="en-US" altLang="zh-CN" b="1" dirty="0" smtClean="0">
                <a:solidFill>
                  <a:srgbClr val="C00000"/>
                </a:solidFill>
              </a:rPr>
              <a:t>  }</a:t>
            </a:r>
          </a:p>
          <a:p>
            <a:endParaRPr lang="en-US" altLang="zh-CN" b="1" dirty="0" smtClean="0"/>
          </a:p>
          <a:p>
            <a:r>
              <a:rPr lang="en-US" altLang="zh-CN" b="1" dirty="0" smtClean="0"/>
              <a:t>private:</a:t>
            </a:r>
          </a:p>
          <a:p>
            <a:r>
              <a:rPr lang="en-US" altLang="zh-CN" b="1" dirty="0" smtClean="0"/>
              <a:t>  Child* child;</a:t>
            </a:r>
          </a:p>
          <a:p>
            <a:r>
              <a:rPr lang="en-US" altLang="zh-CN" b="1" dirty="0" smtClean="0"/>
              <a:t>};</a:t>
            </a:r>
          </a:p>
        </p:txBody>
      </p:sp>
      <p:sp>
        <p:nvSpPr>
          <p:cNvPr id="6" name="TextBox 5"/>
          <p:cNvSpPr txBox="1"/>
          <p:nvPr/>
        </p:nvSpPr>
        <p:spPr>
          <a:xfrm>
            <a:off x="4283968" y="1700808"/>
            <a:ext cx="4392488" cy="3970318"/>
          </a:xfrm>
          <a:prstGeom prst="rect">
            <a:avLst/>
          </a:prstGeom>
          <a:noFill/>
          <a:ln w="31750">
            <a:solidFill>
              <a:srgbClr val="0070C0"/>
            </a:solidFill>
          </a:ln>
        </p:spPr>
        <p:txBody>
          <a:bodyPr wrap="square" rtlCol="0">
            <a:spAutoFit/>
          </a:bodyPr>
          <a:lstStyle>
            <a:defPPr>
              <a:defRPr lang="zh-CN"/>
            </a:defPPr>
            <a:lvl1pPr>
              <a:defRPr>
                <a:solidFill>
                  <a:srgbClr val="006666"/>
                </a:solidFill>
                <a:latin typeface="Letter Gothic" pitchFamily="49" charset="0"/>
                <a:cs typeface="Courier New" pitchFamily="49" charset="0"/>
              </a:defRPr>
            </a:lvl1pPr>
          </a:lstStyle>
          <a:p>
            <a:r>
              <a:rPr lang="en-US" altLang="zh-CN" b="1" dirty="0" smtClean="0"/>
              <a:t>Pizza* </a:t>
            </a:r>
            <a:r>
              <a:rPr lang="en-US" altLang="zh-CN" b="1" dirty="0" err="1" smtClean="0"/>
              <a:t>pizzaDIY</a:t>
            </a:r>
            <a:r>
              <a:rPr lang="en-US" altLang="zh-CN" b="1" dirty="0" smtClean="0"/>
              <a:t>(Child * child) </a:t>
            </a:r>
          </a:p>
          <a:p>
            <a:r>
              <a:rPr lang="en-US" altLang="zh-CN" b="1" dirty="0" smtClean="0"/>
              <a:t>{</a:t>
            </a:r>
          </a:p>
          <a:p>
            <a:r>
              <a:rPr lang="en-US" altLang="zh-CN" b="1" dirty="0" smtClean="0">
                <a:solidFill>
                  <a:srgbClr val="C00000"/>
                </a:solidFill>
              </a:rPr>
              <a:t>  Chef* chef = new Chef(child);</a:t>
            </a:r>
          </a:p>
          <a:p>
            <a:r>
              <a:rPr lang="en-US" altLang="zh-CN" b="1" dirty="0" smtClean="0">
                <a:solidFill>
                  <a:srgbClr val="C00000"/>
                </a:solidFill>
              </a:rPr>
              <a:t>  chef -&gt; </a:t>
            </a:r>
            <a:r>
              <a:rPr lang="en-US" altLang="zh-CN" b="1" dirty="0" err="1" smtClean="0">
                <a:solidFill>
                  <a:srgbClr val="C00000"/>
                </a:solidFill>
              </a:rPr>
              <a:t>makePizza</a:t>
            </a:r>
            <a:r>
              <a:rPr lang="en-US" altLang="zh-CN" b="1" dirty="0" smtClean="0">
                <a:solidFill>
                  <a:srgbClr val="C00000"/>
                </a:solidFill>
              </a:rPr>
              <a:t>( );</a:t>
            </a:r>
          </a:p>
          <a:p>
            <a:r>
              <a:rPr lang="en-US" altLang="zh-CN" b="1" dirty="0" smtClean="0">
                <a:solidFill>
                  <a:srgbClr val="C00000"/>
                </a:solidFill>
              </a:rPr>
              <a:t>  Pizza* pizza = child -&gt; </a:t>
            </a:r>
            <a:r>
              <a:rPr lang="en-US" altLang="zh-CN" b="1" dirty="0" err="1" smtClean="0">
                <a:solidFill>
                  <a:srgbClr val="C00000"/>
                </a:solidFill>
              </a:rPr>
              <a:t>getPizza</a:t>
            </a:r>
            <a:r>
              <a:rPr lang="en-US" altLang="zh-CN" b="1" dirty="0" smtClean="0">
                <a:solidFill>
                  <a:srgbClr val="C00000"/>
                </a:solidFill>
              </a:rPr>
              <a:t>( );</a:t>
            </a:r>
          </a:p>
          <a:p>
            <a:r>
              <a:rPr lang="en-US" altLang="zh-CN" b="1" dirty="0" smtClean="0"/>
              <a:t>  return pizza;</a:t>
            </a:r>
          </a:p>
          <a:p>
            <a:r>
              <a:rPr lang="en-US" altLang="zh-CN" b="1" dirty="0" smtClean="0"/>
              <a:t>}</a:t>
            </a:r>
          </a:p>
          <a:p>
            <a:endParaRPr lang="en-US" altLang="zh-CN" b="1" dirty="0" smtClean="0"/>
          </a:p>
          <a:p>
            <a:r>
              <a:rPr lang="en-US" altLang="zh-CN" b="1" dirty="0" err="1" smtClean="0"/>
              <a:t>int</a:t>
            </a:r>
            <a:r>
              <a:rPr lang="en-US" altLang="zh-CN" b="1" dirty="0" smtClean="0"/>
              <a:t> main()</a:t>
            </a:r>
          </a:p>
          <a:p>
            <a:r>
              <a:rPr lang="en-US" altLang="zh-CN" b="1" dirty="0" smtClean="0"/>
              <a:t>{</a:t>
            </a:r>
          </a:p>
          <a:p>
            <a:r>
              <a:rPr lang="en-US" altLang="zh-CN" b="1" dirty="0" smtClean="0"/>
              <a:t>  Child* child = new Tom( );</a:t>
            </a:r>
          </a:p>
          <a:p>
            <a:r>
              <a:rPr lang="en-US" altLang="zh-CN" b="1" dirty="0" smtClean="0"/>
              <a:t>  Pizza* pizza = </a:t>
            </a:r>
            <a:r>
              <a:rPr lang="en-US" altLang="zh-CN" b="1" dirty="0" err="1" smtClean="0"/>
              <a:t>pizzaDIY</a:t>
            </a:r>
            <a:r>
              <a:rPr lang="en-US" altLang="zh-CN" b="1" dirty="0" smtClean="0"/>
              <a:t>(child);</a:t>
            </a:r>
          </a:p>
          <a:p>
            <a:r>
              <a:rPr lang="en-US" altLang="zh-CN" b="1" dirty="0" smtClean="0"/>
              <a:t>  pizza -&gt; eat( );</a:t>
            </a:r>
          </a:p>
          <a:p>
            <a:r>
              <a:rPr lang="en-US" altLang="zh-CN" b="1" dirty="0" smtClean="0"/>
              <a:t>}</a:t>
            </a:r>
          </a:p>
        </p:txBody>
      </p:sp>
      <p:sp>
        <p:nvSpPr>
          <p:cNvPr id="7" name="TextBox 6"/>
          <p:cNvSpPr txBox="1"/>
          <p:nvPr/>
        </p:nvSpPr>
        <p:spPr>
          <a:xfrm rot="20364296">
            <a:off x="535043" y="2784677"/>
            <a:ext cx="7984717" cy="1015663"/>
          </a:xfrm>
          <a:prstGeom prst="rect">
            <a:avLst/>
          </a:prstGeom>
          <a:solidFill>
            <a:schemeClr val="accent1"/>
          </a:solidFill>
          <a:ln w="34925">
            <a:solidFill>
              <a:srgbClr val="FF0000"/>
            </a:solidFill>
          </a:ln>
        </p:spPr>
        <p:txBody>
          <a:bodyPr wrap="square" rtlCol="0">
            <a:spAutoFit/>
          </a:bodyPr>
          <a:lstStyle/>
          <a:p>
            <a:pPr algn="ctr"/>
            <a:r>
              <a:rPr lang="zh-CN" altLang="en-US" sz="6000" dirty="0" smtClean="0">
                <a:solidFill>
                  <a:srgbClr val="FF0000"/>
                </a:solidFill>
              </a:rPr>
              <a:t>建造者（</a:t>
            </a:r>
            <a:r>
              <a:rPr lang="en-US" altLang="zh-CN" sz="6000" dirty="0" smtClean="0">
                <a:solidFill>
                  <a:srgbClr val="FF0000"/>
                </a:solidFill>
              </a:rPr>
              <a:t>Builder</a:t>
            </a:r>
            <a:r>
              <a:rPr lang="zh-CN" altLang="en-US" sz="6000" dirty="0" smtClean="0">
                <a:solidFill>
                  <a:srgbClr val="FF0000"/>
                </a:solidFill>
              </a:rPr>
              <a:t>）模式</a:t>
            </a:r>
            <a:endParaRPr lang="zh-CN" altLang="en-US" sz="60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建造者模式</a:t>
            </a:r>
            <a:endParaRPr lang="zh-CN" altLang="en-US" dirty="0"/>
          </a:p>
        </p:txBody>
      </p:sp>
      <p:sp>
        <p:nvSpPr>
          <p:cNvPr id="3" name="内容占位符 2"/>
          <p:cNvSpPr>
            <a:spLocks noGrp="1"/>
          </p:cNvSpPr>
          <p:nvPr>
            <p:ph idx="1"/>
          </p:nvPr>
        </p:nvSpPr>
        <p:spPr/>
        <p:txBody>
          <a:bodyPr/>
          <a:lstStyle/>
          <a:p>
            <a:r>
              <a:rPr lang="zh-CN" altLang="en-US" dirty="0" smtClean="0"/>
              <a:t>将一个复杂对象的构建与它的表示分离，使得同样的构建过程可以创建不同的表示。</a:t>
            </a:r>
          </a:p>
          <a:p>
            <a:r>
              <a:rPr lang="zh-CN" altLang="en-US" dirty="0" smtClean="0"/>
              <a:t>适用于：</a:t>
            </a:r>
            <a:endParaRPr lang="en-US" altLang="zh-CN" dirty="0" smtClean="0"/>
          </a:p>
          <a:p>
            <a:pPr lvl="1"/>
            <a:r>
              <a:rPr lang="zh-CN" altLang="en-US" dirty="0" smtClean="0"/>
              <a:t>当创建复杂对象的算法应该独立于该对象的组成部分以及他们的装配方式</a:t>
            </a:r>
          </a:p>
          <a:p>
            <a:pPr lvl="1"/>
            <a:r>
              <a:rPr lang="zh-CN" altLang="en-US" dirty="0" smtClean="0"/>
              <a:t>当构造过程必须允许构造的对象有不同的表示</a:t>
            </a:r>
            <a:endParaRPr lang="zh-CN" alt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类图</a:t>
            </a:r>
            <a:endParaRPr lang="zh-CN" altLang="en-US" dirty="0"/>
          </a:p>
        </p:txBody>
      </p:sp>
      <p:sp>
        <p:nvSpPr>
          <p:cNvPr id="3" name="内容占位符 2"/>
          <p:cNvSpPr>
            <a:spLocks noGrp="1"/>
          </p:cNvSpPr>
          <p:nvPr>
            <p:ph idx="1"/>
          </p:nvPr>
        </p:nvSpPr>
        <p:spPr>
          <a:xfrm>
            <a:off x="611560" y="4509120"/>
            <a:ext cx="7921625" cy="1799406"/>
          </a:xfrm>
        </p:spPr>
        <p:txBody>
          <a:bodyPr/>
          <a:lstStyle/>
          <a:p>
            <a:r>
              <a:rPr lang="en-US" altLang="zh-CN" sz="2000" b="1" dirty="0" smtClean="0"/>
              <a:t>Builder</a:t>
            </a:r>
            <a:r>
              <a:rPr lang="zh-CN" altLang="en-US" sz="2000" b="1" dirty="0" smtClean="0"/>
              <a:t>：为创建一个</a:t>
            </a:r>
            <a:r>
              <a:rPr lang="en-US" altLang="zh-CN" sz="2000" b="1" dirty="0" smtClean="0"/>
              <a:t>Product</a:t>
            </a:r>
            <a:r>
              <a:rPr lang="zh-CN" altLang="en-US" sz="2000" b="1" dirty="0" smtClean="0"/>
              <a:t>对象的各个部件制定抽象接口。 </a:t>
            </a:r>
          </a:p>
          <a:p>
            <a:r>
              <a:rPr lang="en-US" altLang="zh-CN" sz="2000" b="1" dirty="0" err="1" smtClean="0"/>
              <a:t>ConcreteBuilder</a:t>
            </a:r>
            <a:r>
              <a:rPr lang="zh-CN" altLang="en-US" sz="2000" b="1" dirty="0" smtClean="0"/>
              <a:t>：具体的建造者，它负责真正的生产。 </a:t>
            </a:r>
          </a:p>
          <a:p>
            <a:r>
              <a:rPr lang="en-US" altLang="zh-CN" sz="2000" b="1" dirty="0" smtClean="0"/>
              <a:t>Director</a:t>
            </a:r>
            <a:r>
              <a:rPr lang="zh-CN" altLang="en-US" sz="2000" b="1" dirty="0" smtClean="0"/>
              <a:t>：导演</a:t>
            </a:r>
            <a:r>
              <a:rPr lang="en-US" altLang="zh-CN" sz="2000" b="1" dirty="0" smtClean="0"/>
              <a:t>, </a:t>
            </a:r>
            <a:r>
              <a:rPr lang="zh-CN" altLang="en-US" sz="2000" b="1" dirty="0" smtClean="0"/>
              <a:t>建造的执行者，它负责发布命令。 </a:t>
            </a:r>
          </a:p>
          <a:p>
            <a:r>
              <a:rPr lang="en-US" altLang="zh-CN" sz="2000" b="1" dirty="0" smtClean="0"/>
              <a:t>Product</a:t>
            </a:r>
            <a:r>
              <a:rPr lang="zh-CN" altLang="en-US" sz="2000" b="1" dirty="0" smtClean="0"/>
              <a:t>：产品。 </a:t>
            </a:r>
          </a:p>
          <a:p>
            <a:endParaRPr lang="zh-CN" altLang="en-US" sz="2000" b="1" dirty="0" smtClean="0"/>
          </a:p>
        </p:txBody>
      </p:sp>
      <p:pic>
        <p:nvPicPr>
          <p:cNvPr id="3074"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67544" y="980728"/>
            <a:ext cx="8301954" cy="36004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ttp://www.diy-computers.com/images/computercomponents.jpg"/>
          <p:cNvPicPr>
            <a:picLocks noChangeAspect="1" noChangeArrowheads="1"/>
          </p:cNvPicPr>
          <p:nvPr/>
        </p:nvPicPr>
        <p:blipFill>
          <a:blip r:embed="rId3" cstate="print">
            <a:clrChange>
              <a:clrFrom>
                <a:srgbClr val="FFFFFF"/>
              </a:clrFrom>
              <a:clrTo>
                <a:srgbClr val="FFFFFF">
                  <a:alpha val="0"/>
                </a:srgbClr>
              </a:clrTo>
            </a:clrChange>
            <a:lum bright="50000" contrast="-29000"/>
          </a:blip>
          <a:srcRect/>
          <a:stretch>
            <a:fillRect/>
          </a:stretch>
        </p:blipFill>
        <p:spPr bwMode="auto">
          <a:xfrm>
            <a:off x="1331640" y="1916832"/>
            <a:ext cx="6624736" cy="4272026"/>
          </a:xfrm>
          <a:prstGeom prst="rect">
            <a:avLst/>
          </a:prstGeom>
          <a:noFill/>
        </p:spPr>
      </p:pic>
      <p:sp>
        <p:nvSpPr>
          <p:cNvPr id="2" name="标题 1"/>
          <p:cNvSpPr>
            <a:spLocks noGrp="1"/>
          </p:cNvSpPr>
          <p:nvPr>
            <p:ph type="title"/>
          </p:nvPr>
        </p:nvSpPr>
        <p:spPr/>
        <p:txBody>
          <a:bodyPr/>
          <a:lstStyle/>
          <a:p>
            <a:r>
              <a:rPr lang="zh-CN" altLang="en-US" dirty="0" smtClean="0"/>
              <a:t>计算机的订购和生产</a:t>
            </a:r>
            <a:endParaRPr lang="zh-CN" altLang="en-US" dirty="0"/>
          </a:p>
        </p:txBody>
      </p:sp>
      <p:sp>
        <p:nvSpPr>
          <p:cNvPr id="3" name="内容占位符 2"/>
          <p:cNvSpPr>
            <a:spLocks noGrp="1"/>
          </p:cNvSpPr>
          <p:nvPr>
            <p:ph idx="1"/>
          </p:nvPr>
        </p:nvSpPr>
        <p:spPr/>
        <p:txBody>
          <a:bodyPr/>
          <a:lstStyle/>
          <a:p>
            <a:r>
              <a:rPr lang="en-US" altLang="zh-CN" dirty="0" smtClean="0"/>
              <a:t>Builder</a:t>
            </a:r>
            <a:r>
              <a:rPr lang="zh-CN" altLang="en-US" dirty="0" smtClean="0"/>
              <a:t>模式用于生产复杂可变的产品对象，我们就用计算机的订购和生产来作例子</a:t>
            </a:r>
            <a:endParaRPr lang="en-US" altLang="zh-CN" dirty="0" smtClean="0"/>
          </a:p>
          <a:p>
            <a:r>
              <a:rPr lang="zh-CN" altLang="en-US" dirty="0" smtClean="0"/>
              <a:t>订购一台计算机，需要在订单中给出一系列的信息，包括使用</a:t>
            </a:r>
            <a:r>
              <a:rPr lang="en-US" altLang="zh-CN" dirty="0" smtClean="0"/>
              <a:t>Intel</a:t>
            </a:r>
            <a:r>
              <a:rPr lang="zh-CN" altLang="en-US" dirty="0" smtClean="0"/>
              <a:t>还是</a:t>
            </a:r>
            <a:r>
              <a:rPr lang="en-US" altLang="zh-CN" dirty="0" smtClean="0"/>
              <a:t>AMD</a:t>
            </a:r>
            <a:r>
              <a:rPr lang="zh-CN" altLang="en-US" dirty="0" smtClean="0"/>
              <a:t>的</a:t>
            </a:r>
            <a:r>
              <a:rPr lang="en-US" altLang="zh-CN" dirty="0" smtClean="0"/>
              <a:t>CPU</a:t>
            </a:r>
            <a:r>
              <a:rPr lang="zh-CN" altLang="en-US" dirty="0" smtClean="0"/>
              <a:t>，配置多大的内存，使用几块硬盘，配置</a:t>
            </a:r>
            <a:r>
              <a:rPr lang="en-US" altLang="zh-CN" dirty="0" smtClean="0"/>
              <a:t>DVD-ROM</a:t>
            </a:r>
            <a:r>
              <a:rPr lang="zh-CN" altLang="en-US" dirty="0" smtClean="0"/>
              <a:t>还是</a:t>
            </a:r>
            <a:r>
              <a:rPr lang="en-US" altLang="zh-CN" dirty="0" smtClean="0"/>
              <a:t>DVD</a:t>
            </a:r>
            <a:r>
              <a:rPr lang="zh-CN" altLang="en-US" dirty="0" smtClean="0"/>
              <a:t>刻录机，等等</a:t>
            </a:r>
            <a:endParaRPr lang="en-US" altLang="zh-CN" dirty="0" smtClean="0"/>
          </a:p>
          <a:p>
            <a:r>
              <a:rPr lang="zh-CN" altLang="en-US" dirty="0" smtClean="0"/>
              <a:t>我们的</a:t>
            </a:r>
            <a:r>
              <a:rPr lang="en-US" altLang="zh-CN" dirty="0" smtClean="0"/>
              <a:t>Director</a:t>
            </a:r>
            <a:r>
              <a:rPr lang="zh-CN" altLang="en-US" dirty="0" smtClean="0"/>
              <a:t>将根据这个订单来指导</a:t>
            </a:r>
            <a:r>
              <a:rPr lang="en-US" altLang="zh-CN" dirty="0" smtClean="0"/>
              <a:t>Builder</a:t>
            </a:r>
            <a:r>
              <a:rPr lang="zh-CN" altLang="en-US" dirty="0" smtClean="0"/>
              <a:t>生产计算机，具体的生产动作则由</a:t>
            </a:r>
            <a:r>
              <a:rPr lang="en-US" altLang="zh-CN" dirty="0" smtClean="0"/>
              <a:t>Builder</a:t>
            </a:r>
            <a:r>
              <a:rPr lang="zh-CN" altLang="en-US" dirty="0" smtClean="0"/>
              <a:t>的子类（</a:t>
            </a:r>
            <a:r>
              <a:rPr lang="en-US" altLang="zh-CN" dirty="0" err="1" smtClean="0"/>
              <a:t>ConcreteBuilder</a:t>
            </a:r>
            <a:r>
              <a:rPr lang="zh-CN" altLang="en-US" dirty="0" smtClean="0"/>
              <a:t>）完成。</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生产过程</a:t>
            </a:r>
            <a:r>
              <a:rPr lang="en-US" altLang="zh-CN" dirty="0" smtClean="0"/>
              <a:t>(Builder)</a:t>
            </a:r>
            <a:endParaRPr lang="zh-CN" altLang="en-US" dirty="0"/>
          </a:p>
        </p:txBody>
      </p:sp>
      <p:sp>
        <p:nvSpPr>
          <p:cNvPr id="4" name="TextBox 3"/>
          <p:cNvSpPr txBox="1"/>
          <p:nvPr/>
        </p:nvSpPr>
        <p:spPr>
          <a:xfrm>
            <a:off x="35496" y="1945863"/>
            <a:ext cx="4464496" cy="3416320"/>
          </a:xfrm>
          <a:prstGeom prst="rect">
            <a:avLst/>
          </a:prstGeom>
          <a:noFill/>
          <a:ln w="31750">
            <a:solidFill>
              <a:srgbClr val="0070C0"/>
            </a:solidFill>
          </a:ln>
        </p:spPr>
        <p:txBody>
          <a:bodyPr wrap="square" rtlCol="0">
            <a:spAutoFit/>
          </a:bodyPr>
          <a:lstStyle>
            <a:defPPr>
              <a:defRPr lang="zh-CN"/>
            </a:defPPr>
            <a:lvl1pPr>
              <a:defRPr>
                <a:solidFill>
                  <a:srgbClr val="006666"/>
                </a:solidFill>
                <a:latin typeface="Letter Gothic" pitchFamily="49" charset="0"/>
                <a:cs typeface="Courier New" pitchFamily="49" charset="0"/>
              </a:defRPr>
            </a:lvl1pPr>
          </a:lstStyle>
          <a:p>
            <a:r>
              <a:rPr lang="en-US" altLang="zh-CN" b="1" dirty="0" smtClean="0"/>
              <a:t>class Builder {</a:t>
            </a:r>
          </a:p>
          <a:p>
            <a:r>
              <a:rPr lang="en-US" altLang="zh-CN" b="1" dirty="0" smtClean="0"/>
              <a:t>public:</a:t>
            </a:r>
          </a:p>
          <a:p>
            <a:r>
              <a:rPr lang="en-US" altLang="zh-CN" b="1" dirty="0" smtClean="0">
                <a:solidFill>
                  <a:srgbClr val="C00000"/>
                </a:solidFill>
              </a:rPr>
              <a:t>  virtual void </a:t>
            </a:r>
            <a:r>
              <a:rPr lang="en-US" altLang="zh-CN" b="1" dirty="0" err="1" smtClean="0">
                <a:solidFill>
                  <a:srgbClr val="C00000"/>
                </a:solidFill>
              </a:rPr>
              <a:t>buildCPU</a:t>
            </a:r>
            <a:r>
              <a:rPr lang="en-US" altLang="zh-CN" b="1" dirty="0" smtClean="0">
                <a:solidFill>
                  <a:srgbClr val="C00000"/>
                </a:solidFill>
              </a:rPr>
              <a:t>( ) = 0;</a:t>
            </a:r>
          </a:p>
          <a:p>
            <a:r>
              <a:rPr lang="en-US" altLang="zh-CN" b="1" dirty="0" smtClean="0">
                <a:solidFill>
                  <a:srgbClr val="C00000"/>
                </a:solidFill>
              </a:rPr>
              <a:t>  virtual void </a:t>
            </a:r>
            <a:r>
              <a:rPr lang="en-US" altLang="zh-CN" b="1" dirty="0" err="1" smtClean="0">
                <a:solidFill>
                  <a:srgbClr val="C00000"/>
                </a:solidFill>
              </a:rPr>
              <a:t>buildMemory</a:t>
            </a:r>
            <a:r>
              <a:rPr lang="en-US" altLang="zh-CN" b="1" dirty="0" smtClean="0">
                <a:solidFill>
                  <a:srgbClr val="C00000"/>
                </a:solidFill>
              </a:rPr>
              <a:t>( ) = 0;</a:t>
            </a:r>
          </a:p>
          <a:p>
            <a:r>
              <a:rPr lang="en-US" altLang="zh-CN" b="1" dirty="0" smtClean="0">
                <a:solidFill>
                  <a:srgbClr val="C00000"/>
                </a:solidFill>
              </a:rPr>
              <a:t>  virtual void </a:t>
            </a:r>
            <a:r>
              <a:rPr lang="en-US" altLang="zh-CN" b="1" dirty="0" err="1" smtClean="0">
                <a:solidFill>
                  <a:srgbClr val="C00000"/>
                </a:solidFill>
              </a:rPr>
              <a:t>buildDisk</a:t>
            </a:r>
            <a:r>
              <a:rPr lang="en-US" altLang="zh-CN" b="1" dirty="0" smtClean="0">
                <a:solidFill>
                  <a:srgbClr val="C00000"/>
                </a:solidFill>
              </a:rPr>
              <a:t>( ) = 0;</a:t>
            </a:r>
          </a:p>
          <a:p>
            <a:r>
              <a:rPr lang="en-US" altLang="zh-CN" b="1" dirty="0" smtClean="0">
                <a:solidFill>
                  <a:srgbClr val="C00000"/>
                </a:solidFill>
              </a:rPr>
              <a:t>  virtual void </a:t>
            </a:r>
            <a:r>
              <a:rPr lang="en-US" altLang="zh-CN" b="1" dirty="0" err="1" smtClean="0">
                <a:solidFill>
                  <a:srgbClr val="C00000"/>
                </a:solidFill>
              </a:rPr>
              <a:t>buildMainboard</a:t>
            </a:r>
            <a:r>
              <a:rPr lang="en-US" altLang="zh-CN" b="1" dirty="0" smtClean="0">
                <a:solidFill>
                  <a:srgbClr val="C00000"/>
                </a:solidFill>
              </a:rPr>
              <a:t>( ) = 0;</a:t>
            </a:r>
          </a:p>
          <a:p>
            <a:r>
              <a:rPr lang="en-US" altLang="zh-CN" b="1" dirty="0" smtClean="0">
                <a:solidFill>
                  <a:srgbClr val="C00000"/>
                </a:solidFill>
              </a:rPr>
              <a:t>  virtual void </a:t>
            </a:r>
            <a:r>
              <a:rPr lang="en-US" altLang="zh-CN" b="1" dirty="0" err="1" smtClean="0">
                <a:solidFill>
                  <a:srgbClr val="C00000"/>
                </a:solidFill>
              </a:rPr>
              <a:t>buildDVDROM</a:t>
            </a:r>
            <a:r>
              <a:rPr lang="en-US" altLang="zh-CN" b="1" dirty="0" smtClean="0">
                <a:solidFill>
                  <a:srgbClr val="C00000"/>
                </a:solidFill>
              </a:rPr>
              <a:t>( ) = 0;</a:t>
            </a:r>
          </a:p>
          <a:p>
            <a:r>
              <a:rPr lang="en-US" altLang="zh-CN" b="1" dirty="0" smtClean="0">
                <a:solidFill>
                  <a:srgbClr val="C00000"/>
                </a:solidFill>
              </a:rPr>
              <a:t>  virtual void </a:t>
            </a:r>
            <a:r>
              <a:rPr lang="en-US" altLang="zh-CN" b="1" dirty="0" err="1" smtClean="0">
                <a:solidFill>
                  <a:srgbClr val="C00000"/>
                </a:solidFill>
              </a:rPr>
              <a:t>buildDVDWriter</a:t>
            </a:r>
            <a:r>
              <a:rPr lang="en-US" altLang="zh-CN" b="1" dirty="0" smtClean="0">
                <a:solidFill>
                  <a:srgbClr val="C00000"/>
                </a:solidFill>
              </a:rPr>
              <a:t>( ) = 0;</a:t>
            </a:r>
          </a:p>
          <a:p>
            <a:r>
              <a:rPr lang="en-US" altLang="zh-CN" b="1" dirty="0" smtClean="0">
                <a:solidFill>
                  <a:srgbClr val="C00000"/>
                </a:solidFill>
              </a:rPr>
              <a:t>  virtual void </a:t>
            </a:r>
            <a:r>
              <a:rPr lang="en-US" altLang="zh-CN" b="1" dirty="0" err="1" smtClean="0">
                <a:solidFill>
                  <a:srgbClr val="C00000"/>
                </a:solidFill>
              </a:rPr>
              <a:t>buildMonitor</a:t>
            </a:r>
            <a:r>
              <a:rPr lang="en-US" altLang="zh-CN" b="1" dirty="0" smtClean="0">
                <a:solidFill>
                  <a:srgbClr val="C00000"/>
                </a:solidFill>
              </a:rPr>
              <a:t>( ) = 0;</a:t>
            </a:r>
          </a:p>
          <a:p>
            <a:endParaRPr lang="en-US" altLang="zh-CN" b="1" dirty="0" smtClean="0"/>
          </a:p>
          <a:p>
            <a:r>
              <a:rPr lang="en-US" altLang="zh-CN" b="1" dirty="0" smtClean="0"/>
              <a:t>  virtual Computer* </a:t>
            </a:r>
            <a:r>
              <a:rPr lang="en-US" altLang="zh-CN" b="1" dirty="0" err="1" smtClean="0"/>
              <a:t>getComputer</a:t>
            </a:r>
            <a:r>
              <a:rPr lang="en-US" altLang="zh-CN" b="1" dirty="0" smtClean="0"/>
              <a:t>( )</a:t>
            </a:r>
            <a:r>
              <a:rPr lang="en-US" altLang="zh-CN" b="1" dirty="0" smtClean="0"/>
              <a:t>;</a:t>
            </a:r>
            <a:endParaRPr lang="en-US" altLang="zh-CN" b="1" dirty="0" smtClean="0"/>
          </a:p>
          <a:p>
            <a:r>
              <a:rPr lang="en-US" altLang="zh-CN" b="1" dirty="0" smtClean="0"/>
              <a:t>};</a:t>
            </a:r>
          </a:p>
        </p:txBody>
      </p:sp>
      <p:sp>
        <p:nvSpPr>
          <p:cNvPr id="5" name="TextBox 4"/>
          <p:cNvSpPr txBox="1"/>
          <p:nvPr/>
        </p:nvSpPr>
        <p:spPr>
          <a:xfrm>
            <a:off x="4644008" y="1945863"/>
            <a:ext cx="4464496" cy="3416320"/>
          </a:xfrm>
          <a:prstGeom prst="rect">
            <a:avLst/>
          </a:prstGeom>
          <a:noFill/>
          <a:ln w="31750">
            <a:solidFill>
              <a:srgbClr val="0070C0"/>
            </a:solidFill>
          </a:ln>
        </p:spPr>
        <p:txBody>
          <a:bodyPr wrap="square" rtlCol="0">
            <a:spAutoFit/>
          </a:bodyPr>
          <a:lstStyle>
            <a:defPPr>
              <a:defRPr lang="zh-CN"/>
            </a:defPPr>
            <a:lvl1pPr>
              <a:defRPr>
                <a:solidFill>
                  <a:srgbClr val="006666"/>
                </a:solidFill>
                <a:latin typeface="Letter Gothic" pitchFamily="49" charset="0"/>
                <a:cs typeface="Courier New" pitchFamily="49" charset="0"/>
              </a:defRPr>
            </a:lvl1pPr>
          </a:lstStyle>
          <a:p>
            <a:r>
              <a:rPr lang="en-US" altLang="zh-CN" b="1" dirty="0" smtClean="0"/>
              <a:t>class </a:t>
            </a:r>
            <a:r>
              <a:rPr lang="en-US" altLang="zh-CN" b="1" dirty="0" err="1" smtClean="0"/>
              <a:t>IntelBuilder</a:t>
            </a:r>
            <a:r>
              <a:rPr lang="en-US" altLang="zh-CN" b="1" dirty="0" smtClean="0"/>
              <a:t> : public Builder {</a:t>
            </a:r>
          </a:p>
          <a:p>
            <a:r>
              <a:rPr lang="en-US" altLang="zh-CN" b="1" dirty="0" smtClean="0"/>
              <a:t>public:</a:t>
            </a:r>
          </a:p>
          <a:p>
            <a:r>
              <a:rPr lang="en-US" altLang="zh-CN" b="1" dirty="0" smtClean="0">
                <a:solidFill>
                  <a:srgbClr val="C00000"/>
                </a:solidFill>
              </a:rPr>
              <a:t>  void </a:t>
            </a:r>
            <a:r>
              <a:rPr lang="en-US" altLang="zh-CN" b="1" dirty="0" err="1" smtClean="0">
                <a:solidFill>
                  <a:srgbClr val="C00000"/>
                </a:solidFill>
              </a:rPr>
              <a:t>buildCPU</a:t>
            </a:r>
            <a:r>
              <a:rPr lang="en-US" altLang="zh-CN" b="1" dirty="0" smtClean="0">
                <a:solidFill>
                  <a:srgbClr val="C00000"/>
                </a:solidFill>
              </a:rPr>
              <a:t>( );</a:t>
            </a:r>
          </a:p>
          <a:p>
            <a:r>
              <a:rPr lang="en-US" altLang="zh-CN" b="1" dirty="0" smtClean="0">
                <a:solidFill>
                  <a:srgbClr val="C00000"/>
                </a:solidFill>
              </a:rPr>
              <a:t>  void </a:t>
            </a:r>
            <a:r>
              <a:rPr lang="en-US" altLang="zh-CN" b="1" dirty="0" err="1" smtClean="0">
                <a:solidFill>
                  <a:srgbClr val="C00000"/>
                </a:solidFill>
              </a:rPr>
              <a:t>buildMemory</a:t>
            </a:r>
            <a:r>
              <a:rPr lang="en-US" altLang="zh-CN" b="1" dirty="0" smtClean="0">
                <a:solidFill>
                  <a:srgbClr val="C00000"/>
                </a:solidFill>
              </a:rPr>
              <a:t>( );</a:t>
            </a:r>
          </a:p>
          <a:p>
            <a:r>
              <a:rPr lang="en-US" altLang="zh-CN" b="1" dirty="0" smtClean="0">
                <a:solidFill>
                  <a:srgbClr val="C00000"/>
                </a:solidFill>
              </a:rPr>
              <a:t>  void </a:t>
            </a:r>
            <a:r>
              <a:rPr lang="en-US" altLang="zh-CN" b="1" dirty="0" err="1" smtClean="0">
                <a:solidFill>
                  <a:srgbClr val="C00000"/>
                </a:solidFill>
              </a:rPr>
              <a:t>buildDisk</a:t>
            </a:r>
            <a:r>
              <a:rPr lang="en-US" altLang="zh-CN" b="1" dirty="0" smtClean="0">
                <a:solidFill>
                  <a:srgbClr val="C00000"/>
                </a:solidFill>
              </a:rPr>
              <a:t>( );</a:t>
            </a:r>
          </a:p>
          <a:p>
            <a:r>
              <a:rPr lang="en-US" altLang="zh-CN" b="1" dirty="0" smtClean="0">
                <a:solidFill>
                  <a:srgbClr val="C00000"/>
                </a:solidFill>
              </a:rPr>
              <a:t>  void </a:t>
            </a:r>
            <a:r>
              <a:rPr lang="en-US" altLang="zh-CN" b="1" dirty="0" err="1" smtClean="0">
                <a:solidFill>
                  <a:srgbClr val="C00000"/>
                </a:solidFill>
              </a:rPr>
              <a:t>buildMainboard</a:t>
            </a:r>
            <a:r>
              <a:rPr lang="en-US" altLang="zh-CN" b="1" dirty="0" smtClean="0">
                <a:solidFill>
                  <a:srgbClr val="C00000"/>
                </a:solidFill>
              </a:rPr>
              <a:t>( );</a:t>
            </a:r>
          </a:p>
          <a:p>
            <a:r>
              <a:rPr lang="en-US" altLang="zh-CN" b="1" dirty="0" smtClean="0">
                <a:solidFill>
                  <a:srgbClr val="C00000"/>
                </a:solidFill>
              </a:rPr>
              <a:t>  void </a:t>
            </a:r>
            <a:r>
              <a:rPr lang="en-US" altLang="zh-CN" b="1" dirty="0" err="1" smtClean="0">
                <a:solidFill>
                  <a:srgbClr val="C00000"/>
                </a:solidFill>
              </a:rPr>
              <a:t>buildDVDROM</a:t>
            </a:r>
            <a:r>
              <a:rPr lang="en-US" altLang="zh-CN" b="1" dirty="0" smtClean="0">
                <a:solidFill>
                  <a:srgbClr val="C00000"/>
                </a:solidFill>
              </a:rPr>
              <a:t>( ); </a:t>
            </a:r>
          </a:p>
          <a:p>
            <a:r>
              <a:rPr lang="en-US" altLang="zh-CN" b="1" dirty="0" smtClean="0">
                <a:solidFill>
                  <a:srgbClr val="C00000"/>
                </a:solidFill>
              </a:rPr>
              <a:t>  void </a:t>
            </a:r>
            <a:r>
              <a:rPr lang="en-US" altLang="zh-CN" b="1" dirty="0" err="1" smtClean="0">
                <a:solidFill>
                  <a:srgbClr val="C00000"/>
                </a:solidFill>
              </a:rPr>
              <a:t>buildDVDWriter</a:t>
            </a:r>
            <a:r>
              <a:rPr lang="en-US" altLang="zh-CN" b="1" dirty="0" smtClean="0">
                <a:solidFill>
                  <a:srgbClr val="C00000"/>
                </a:solidFill>
              </a:rPr>
              <a:t>( );</a:t>
            </a:r>
          </a:p>
          <a:p>
            <a:r>
              <a:rPr lang="en-US" altLang="zh-CN" b="1" dirty="0" smtClean="0">
                <a:solidFill>
                  <a:srgbClr val="C00000"/>
                </a:solidFill>
              </a:rPr>
              <a:t>  void </a:t>
            </a:r>
            <a:r>
              <a:rPr lang="en-US" altLang="zh-CN" b="1" dirty="0" err="1" smtClean="0">
                <a:solidFill>
                  <a:srgbClr val="C00000"/>
                </a:solidFill>
              </a:rPr>
              <a:t>buildMonitor</a:t>
            </a:r>
            <a:r>
              <a:rPr lang="en-US" altLang="zh-CN" b="1" dirty="0" smtClean="0">
                <a:solidFill>
                  <a:srgbClr val="C00000"/>
                </a:solidFill>
              </a:rPr>
              <a:t>( );</a:t>
            </a:r>
          </a:p>
          <a:p>
            <a:endParaRPr lang="en-US" altLang="zh-CN" b="1" dirty="0" smtClean="0"/>
          </a:p>
          <a:p>
            <a:r>
              <a:rPr lang="en-US" altLang="zh-CN" b="1" dirty="0" smtClean="0"/>
              <a:t>  Computer* </a:t>
            </a:r>
            <a:r>
              <a:rPr lang="en-US" altLang="zh-CN" b="1" dirty="0" err="1" smtClean="0"/>
              <a:t>getComputer</a:t>
            </a:r>
            <a:r>
              <a:rPr lang="en-US" altLang="zh-CN" b="1" dirty="0" smtClean="0"/>
              <a:t>( ) = 0;</a:t>
            </a:r>
          </a:p>
          <a:p>
            <a:r>
              <a:rPr lang="en-US" altLang="zh-CN" b="1" dirty="0" smtClean="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生产过程</a:t>
            </a:r>
            <a:r>
              <a:rPr lang="en-US" altLang="zh-CN" dirty="0" smtClean="0"/>
              <a:t>(Director)</a:t>
            </a:r>
            <a:endParaRPr lang="zh-CN" altLang="en-US" dirty="0"/>
          </a:p>
        </p:txBody>
      </p:sp>
      <p:sp>
        <p:nvSpPr>
          <p:cNvPr id="4" name="TextBox 3"/>
          <p:cNvSpPr txBox="1"/>
          <p:nvPr/>
        </p:nvSpPr>
        <p:spPr>
          <a:xfrm>
            <a:off x="827584" y="1124744"/>
            <a:ext cx="7776864" cy="5355312"/>
          </a:xfrm>
          <a:prstGeom prst="rect">
            <a:avLst/>
          </a:prstGeom>
          <a:noFill/>
          <a:ln w="31750">
            <a:solidFill>
              <a:srgbClr val="0070C0"/>
            </a:solidFill>
          </a:ln>
        </p:spPr>
        <p:txBody>
          <a:bodyPr wrap="square" rtlCol="0">
            <a:spAutoFit/>
          </a:bodyPr>
          <a:lstStyle>
            <a:defPPr>
              <a:defRPr lang="zh-CN"/>
            </a:defPPr>
            <a:lvl1pPr>
              <a:defRPr>
                <a:solidFill>
                  <a:srgbClr val="006666"/>
                </a:solidFill>
                <a:latin typeface="Letter Gothic" pitchFamily="49" charset="0"/>
                <a:cs typeface="Courier New" pitchFamily="49" charset="0"/>
              </a:defRPr>
            </a:lvl1pPr>
          </a:lstStyle>
          <a:p>
            <a:r>
              <a:rPr lang="en-US" altLang="zh-CN" b="1" dirty="0" smtClean="0"/>
              <a:t>class Director{</a:t>
            </a:r>
          </a:p>
          <a:p>
            <a:r>
              <a:rPr lang="en-US" altLang="zh-CN" b="1" dirty="0" smtClean="0"/>
              <a:t>public:</a:t>
            </a:r>
          </a:p>
          <a:p>
            <a:r>
              <a:rPr lang="en-US" altLang="zh-CN" b="1" dirty="0" smtClean="0">
                <a:solidFill>
                  <a:srgbClr val="C00000"/>
                </a:solidFill>
              </a:rPr>
              <a:t>  void </a:t>
            </a:r>
            <a:r>
              <a:rPr lang="en-US" altLang="zh-CN" b="1" dirty="0" err="1" smtClean="0">
                <a:solidFill>
                  <a:srgbClr val="C00000"/>
                </a:solidFill>
              </a:rPr>
              <a:t>buildComputer</a:t>
            </a:r>
            <a:r>
              <a:rPr lang="en-US" altLang="zh-CN" b="1" dirty="0" smtClean="0">
                <a:solidFill>
                  <a:srgbClr val="C00000"/>
                </a:solidFill>
              </a:rPr>
              <a:t>( ) {</a:t>
            </a:r>
          </a:p>
          <a:p>
            <a:r>
              <a:rPr lang="en-US" altLang="zh-CN" b="1" dirty="0" smtClean="0">
                <a:solidFill>
                  <a:srgbClr val="C00000"/>
                </a:solidFill>
              </a:rPr>
              <a:t>    for (</a:t>
            </a:r>
            <a:r>
              <a:rPr lang="en-US" altLang="zh-CN" b="1" dirty="0" err="1" smtClean="0">
                <a:solidFill>
                  <a:srgbClr val="C00000"/>
                </a:solidFill>
              </a:rPr>
              <a:t>int</a:t>
            </a:r>
            <a:r>
              <a:rPr lang="en-US" altLang="zh-CN" b="1" dirty="0" smtClean="0">
                <a:solidFill>
                  <a:srgbClr val="C00000"/>
                </a:solidFill>
              </a:rPr>
              <a:t> </a:t>
            </a:r>
            <a:r>
              <a:rPr lang="en-US" altLang="zh-CN" b="1" dirty="0" err="1" smtClean="0">
                <a:solidFill>
                  <a:srgbClr val="C00000"/>
                </a:solidFill>
              </a:rPr>
              <a:t>i</a:t>
            </a:r>
            <a:r>
              <a:rPr lang="en-US" altLang="zh-CN" b="1" dirty="0" smtClean="0">
                <a:solidFill>
                  <a:srgbClr val="C00000"/>
                </a:solidFill>
              </a:rPr>
              <a:t>=0; </a:t>
            </a:r>
            <a:r>
              <a:rPr lang="en-US" altLang="zh-CN" b="1" dirty="0" err="1" smtClean="0">
                <a:solidFill>
                  <a:srgbClr val="C00000"/>
                </a:solidFill>
              </a:rPr>
              <a:t>i</a:t>
            </a:r>
            <a:r>
              <a:rPr lang="en-US" altLang="zh-CN" b="1" dirty="0" smtClean="0">
                <a:solidFill>
                  <a:srgbClr val="C00000"/>
                </a:solidFill>
              </a:rPr>
              <a:t>&lt;order-&gt;</a:t>
            </a:r>
            <a:r>
              <a:rPr lang="en-US" altLang="zh-CN" b="1" dirty="0" err="1" smtClean="0">
                <a:solidFill>
                  <a:srgbClr val="C00000"/>
                </a:solidFill>
              </a:rPr>
              <a:t>CPUNumber</a:t>
            </a:r>
            <a:r>
              <a:rPr lang="en-US" altLang="zh-CN" b="1" dirty="0" smtClean="0">
                <a:solidFill>
                  <a:srgbClr val="C00000"/>
                </a:solidFill>
              </a:rPr>
              <a:t>; </a:t>
            </a:r>
            <a:r>
              <a:rPr lang="en-US" altLang="zh-CN" b="1" dirty="0" err="1" smtClean="0">
                <a:solidFill>
                  <a:srgbClr val="C00000"/>
                </a:solidFill>
              </a:rPr>
              <a:t>i</a:t>
            </a:r>
            <a:r>
              <a:rPr lang="en-US" altLang="zh-CN" b="1" dirty="0" smtClean="0">
                <a:solidFill>
                  <a:srgbClr val="C00000"/>
                </a:solidFill>
              </a:rPr>
              <a:t>++) builder-&gt;</a:t>
            </a:r>
            <a:r>
              <a:rPr lang="en-US" altLang="zh-CN" b="1" dirty="0" err="1" smtClean="0">
                <a:solidFill>
                  <a:srgbClr val="C00000"/>
                </a:solidFill>
              </a:rPr>
              <a:t>buildCPU</a:t>
            </a:r>
            <a:r>
              <a:rPr lang="en-US" altLang="zh-CN" b="1" dirty="0" smtClean="0">
                <a:solidFill>
                  <a:srgbClr val="C00000"/>
                </a:solidFill>
              </a:rPr>
              <a:t>( );</a:t>
            </a:r>
          </a:p>
          <a:p>
            <a:r>
              <a:rPr lang="en-US" altLang="zh-CN" b="1" dirty="0" smtClean="0">
                <a:solidFill>
                  <a:srgbClr val="C00000"/>
                </a:solidFill>
              </a:rPr>
              <a:t>    for (</a:t>
            </a:r>
            <a:r>
              <a:rPr lang="en-US" altLang="zh-CN" b="1" dirty="0" err="1" smtClean="0">
                <a:solidFill>
                  <a:srgbClr val="C00000"/>
                </a:solidFill>
              </a:rPr>
              <a:t>int</a:t>
            </a:r>
            <a:r>
              <a:rPr lang="en-US" altLang="zh-CN" b="1" dirty="0" smtClean="0">
                <a:solidFill>
                  <a:srgbClr val="C00000"/>
                </a:solidFill>
              </a:rPr>
              <a:t> </a:t>
            </a:r>
            <a:r>
              <a:rPr lang="en-US" altLang="zh-CN" b="1" dirty="0" err="1" smtClean="0">
                <a:solidFill>
                  <a:srgbClr val="C00000"/>
                </a:solidFill>
              </a:rPr>
              <a:t>i</a:t>
            </a:r>
            <a:r>
              <a:rPr lang="en-US" altLang="zh-CN" b="1" dirty="0" smtClean="0">
                <a:solidFill>
                  <a:srgbClr val="C00000"/>
                </a:solidFill>
              </a:rPr>
              <a:t>=0; </a:t>
            </a:r>
            <a:r>
              <a:rPr lang="en-US" altLang="zh-CN" b="1" dirty="0" err="1" smtClean="0">
                <a:solidFill>
                  <a:srgbClr val="C00000"/>
                </a:solidFill>
              </a:rPr>
              <a:t>i</a:t>
            </a:r>
            <a:r>
              <a:rPr lang="en-US" altLang="zh-CN" b="1" dirty="0" smtClean="0">
                <a:solidFill>
                  <a:srgbClr val="C00000"/>
                </a:solidFill>
              </a:rPr>
              <a:t>&lt;order-&gt;</a:t>
            </a:r>
            <a:r>
              <a:rPr lang="en-US" altLang="zh-CN" b="1" dirty="0" err="1" smtClean="0">
                <a:solidFill>
                  <a:srgbClr val="C00000"/>
                </a:solidFill>
              </a:rPr>
              <a:t>MemorySize</a:t>
            </a:r>
            <a:r>
              <a:rPr lang="en-US" altLang="zh-CN" b="1" dirty="0" smtClean="0">
                <a:solidFill>
                  <a:srgbClr val="C00000"/>
                </a:solidFill>
              </a:rPr>
              <a:t>; </a:t>
            </a:r>
            <a:r>
              <a:rPr lang="en-US" altLang="zh-CN" b="1" dirty="0" err="1" smtClean="0">
                <a:solidFill>
                  <a:srgbClr val="C00000"/>
                </a:solidFill>
              </a:rPr>
              <a:t>i</a:t>
            </a:r>
            <a:r>
              <a:rPr lang="en-US" altLang="zh-CN" b="1" dirty="0" smtClean="0">
                <a:solidFill>
                  <a:srgbClr val="C00000"/>
                </a:solidFill>
              </a:rPr>
              <a:t>++) builder-&gt;</a:t>
            </a:r>
            <a:r>
              <a:rPr lang="en-US" altLang="zh-CN" b="1" dirty="0" err="1" smtClean="0">
                <a:solidFill>
                  <a:srgbClr val="C00000"/>
                </a:solidFill>
              </a:rPr>
              <a:t>buildMemory</a:t>
            </a:r>
            <a:r>
              <a:rPr lang="en-US" altLang="zh-CN" b="1" dirty="0" smtClean="0">
                <a:solidFill>
                  <a:srgbClr val="C00000"/>
                </a:solidFill>
              </a:rPr>
              <a:t>( );</a:t>
            </a:r>
          </a:p>
          <a:p>
            <a:r>
              <a:rPr lang="en-US" altLang="zh-CN" b="1" dirty="0" smtClean="0">
                <a:solidFill>
                  <a:srgbClr val="C00000"/>
                </a:solidFill>
              </a:rPr>
              <a:t>    for (</a:t>
            </a:r>
            <a:r>
              <a:rPr lang="en-US" altLang="zh-CN" b="1" dirty="0" err="1" smtClean="0">
                <a:solidFill>
                  <a:srgbClr val="C00000"/>
                </a:solidFill>
              </a:rPr>
              <a:t>int</a:t>
            </a:r>
            <a:r>
              <a:rPr lang="en-US" altLang="zh-CN" b="1" dirty="0" smtClean="0">
                <a:solidFill>
                  <a:srgbClr val="C00000"/>
                </a:solidFill>
              </a:rPr>
              <a:t> </a:t>
            </a:r>
            <a:r>
              <a:rPr lang="en-US" altLang="zh-CN" b="1" dirty="0" err="1" smtClean="0">
                <a:solidFill>
                  <a:srgbClr val="C00000"/>
                </a:solidFill>
              </a:rPr>
              <a:t>i</a:t>
            </a:r>
            <a:r>
              <a:rPr lang="en-US" altLang="zh-CN" b="1" dirty="0" smtClean="0">
                <a:solidFill>
                  <a:srgbClr val="C00000"/>
                </a:solidFill>
              </a:rPr>
              <a:t>=0; </a:t>
            </a:r>
            <a:r>
              <a:rPr lang="en-US" altLang="zh-CN" b="1" dirty="0" err="1" smtClean="0">
                <a:solidFill>
                  <a:srgbClr val="C00000"/>
                </a:solidFill>
              </a:rPr>
              <a:t>i</a:t>
            </a:r>
            <a:r>
              <a:rPr lang="en-US" altLang="zh-CN" b="1" dirty="0" smtClean="0">
                <a:solidFill>
                  <a:srgbClr val="C00000"/>
                </a:solidFill>
              </a:rPr>
              <a:t>&lt;order-&gt;</a:t>
            </a:r>
            <a:r>
              <a:rPr lang="en-US" altLang="zh-CN" b="1" dirty="0" err="1" smtClean="0">
                <a:solidFill>
                  <a:srgbClr val="C00000"/>
                </a:solidFill>
              </a:rPr>
              <a:t>DiskSize</a:t>
            </a:r>
            <a:r>
              <a:rPr lang="en-US" altLang="zh-CN" b="1" dirty="0" smtClean="0">
                <a:solidFill>
                  <a:srgbClr val="C00000"/>
                </a:solidFill>
              </a:rPr>
              <a:t>; </a:t>
            </a:r>
            <a:r>
              <a:rPr lang="en-US" altLang="zh-CN" b="1" dirty="0" err="1" smtClean="0">
                <a:solidFill>
                  <a:srgbClr val="C00000"/>
                </a:solidFill>
              </a:rPr>
              <a:t>i</a:t>
            </a:r>
            <a:r>
              <a:rPr lang="en-US" altLang="zh-CN" b="1" dirty="0" smtClean="0">
                <a:solidFill>
                  <a:srgbClr val="C00000"/>
                </a:solidFill>
              </a:rPr>
              <a:t>++) builder-&gt;</a:t>
            </a:r>
            <a:r>
              <a:rPr lang="en-US" altLang="zh-CN" b="1" dirty="0" err="1" smtClean="0">
                <a:solidFill>
                  <a:srgbClr val="C00000"/>
                </a:solidFill>
              </a:rPr>
              <a:t>buildDisk</a:t>
            </a:r>
            <a:r>
              <a:rPr lang="en-US" altLang="zh-CN" b="1" dirty="0" smtClean="0">
                <a:solidFill>
                  <a:srgbClr val="C00000"/>
                </a:solidFill>
              </a:rPr>
              <a:t>( );</a:t>
            </a:r>
          </a:p>
          <a:p>
            <a:r>
              <a:rPr lang="en-US" altLang="zh-CN" b="1" dirty="0" smtClean="0">
                <a:solidFill>
                  <a:srgbClr val="C00000"/>
                </a:solidFill>
              </a:rPr>
              <a:t>    </a:t>
            </a:r>
            <a:r>
              <a:rPr lang="en-US" altLang="zh-CN" b="1" dirty="0" err="1" smtClean="0">
                <a:solidFill>
                  <a:srgbClr val="C00000"/>
                </a:solidFill>
              </a:rPr>
              <a:t>buildMainboard</a:t>
            </a:r>
            <a:r>
              <a:rPr lang="en-US" altLang="zh-CN" b="1" dirty="0" smtClean="0">
                <a:solidFill>
                  <a:srgbClr val="C00000"/>
                </a:solidFill>
              </a:rPr>
              <a:t>( );</a:t>
            </a:r>
          </a:p>
          <a:p>
            <a:r>
              <a:rPr lang="en-US" altLang="zh-CN" b="1" dirty="0" smtClean="0">
                <a:solidFill>
                  <a:srgbClr val="C00000"/>
                </a:solidFill>
              </a:rPr>
              <a:t>    if (order-&gt;</a:t>
            </a:r>
            <a:r>
              <a:rPr lang="en-US" altLang="zh-CN" b="1" dirty="0" err="1" smtClean="0">
                <a:solidFill>
                  <a:srgbClr val="C00000"/>
                </a:solidFill>
              </a:rPr>
              <a:t>useDVDWriter</a:t>
            </a:r>
            <a:r>
              <a:rPr lang="en-US" altLang="zh-CN" b="1" dirty="0" smtClean="0">
                <a:solidFill>
                  <a:srgbClr val="C00000"/>
                </a:solidFill>
              </a:rPr>
              <a:t>) {</a:t>
            </a:r>
          </a:p>
          <a:p>
            <a:r>
              <a:rPr lang="en-US" altLang="zh-CN" b="1" dirty="0" smtClean="0">
                <a:solidFill>
                  <a:srgbClr val="C00000"/>
                </a:solidFill>
              </a:rPr>
              <a:t>      builder-&gt;</a:t>
            </a:r>
            <a:r>
              <a:rPr lang="en-US" altLang="zh-CN" b="1" dirty="0" err="1" smtClean="0">
                <a:solidFill>
                  <a:srgbClr val="C00000"/>
                </a:solidFill>
              </a:rPr>
              <a:t>buildDVDWriter</a:t>
            </a:r>
            <a:r>
              <a:rPr lang="en-US" altLang="zh-CN" b="1" dirty="0" smtClean="0">
                <a:solidFill>
                  <a:srgbClr val="C00000"/>
                </a:solidFill>
              </a:rPr>
              <a:t>( );</a:t>
            </a:r>
          </a:p>
          <a:p>
            <a:r>
              <a:rPr lang="en-US" altLang="zh-CN" b="1" dirty="0" smtClean="0">
                <a:solidFill>
                  <a:srgbClr val="C00000"/>
                </a:solidFill>
              </a:rPr>
              <a:t>    } else {</a:t>
            </a:r>
          </a:p>
          <a:p>
            <a:r>
              <a:rPr lang="en-US" altLang="zh-CN" b="1" dirty="0" smtClean="0">
                <a:solidFill>
                  <a:srgbClr val="C00000"/>
                </a:solidFill>
              </a:rPr>
              <a:t>      builder-&gt;</a:t>
            </a:r>
            <a:r>
              <a:rPr lang="en-US" altLang="zh-CN" b="1" dirty="0" err="1" smtClean="0">
                <a:solidFill>
                  <a:srgbClr val="C00000"/>
                </a:solidFill>
              </a:rPr>
              <a:t>buildDVDROM</a:t>
            </a:r>
            <a:r>
              <a:rPr lang="en-US" altLang="zh-CN" b="1" dirty="0" smtClean="0">
                <a:solidFill>
                  <a:srgbClr val="C00000"/>
                </a:solidFill>
              </a:rPr>
              <a:t>( );</a:t>
            </a:r>
          </a:p>
          <a:p>
            <a:r>
              <a:rPr lang="en-US" altLang="zh-CN" b="1" dirty="0" smtClean="0">
                <a:solidFill>
                  <a:srgbClr val="C00000"/>
                </a:solidFill>
              </a:rPr>
              <a:t>    }</a:t>
            </a:r>
          </a:p>
          <a:p>
            <a:r>
              <a:rPr lang="en-US" altLang="zh-CN" b="1" dirty="0" smtClean="0">
                <a:solidFill>
                  <a:srgbClr val="C00000"/>
                </a:solidFill>
              </a:rPr>
              <a:t>    builder-&gt;</a:t>
            </a:r>
            <a:r>
              <a:rPr lang="en-US" altLang="zh-CN" b="1" dirty="0" err="1" smtClean="0">
                <a:solidFill>
                  <a:srgbClr val="C00000"/>
                </a:solidFill>
              </a:rPr>
              <a:t>buildMonitor</a:t>
            </a:r>
            <a:r>
              <a:rPr lang="en-US" altLang="zh-CN" b="1" dirty="0" smtClean="0">
                <a:solidFill>
                  <a:srgbClr val="C00000"/>
                </a:solidFill>
              </a:rPr>
              <a:t>( );</a:t>
            </a:r>
          </a:p>
          <a:p>
            <a:r>
              <a:rPr lang="en-US" altLang="zh-CN" b="1" dirty="0" smtClean="0">
                <a:solidFill>
                  <a:srgbClr val="C00000"/>
                </a:solidFill>
              </a:rPr>
              <a:t>    ……</a:t>
            </a:r>
          </a:p>
          <a:p>
            <a:r>
              <a:rPr lang="en-US" altLang="zh-CN" b="1" dirty="0" smtClean="0">
                <a:solidFill>
                  <a:srgbClr val="C00000"/>
                </a:solidFill>
              </a:rPr>
              <a:t>  }</a:t>
            </a:r>
          </a:p>
          <a:p>
            <a:r>
              <a:rPr lang="en-US" altLang="zh-CN" b="1" dirty="0" smtClean="0"/>
              <a:t>private: </a:t>
            </a:r>
          </a:p>
          <a:p>
            <a:r>
              <a:rPr lang="en-US" altLang="zh-CN" b="1" dirty="0" smtClean="0"/>
              <a:t>  Order * order;</a:t>
            </a:r>
          </a:p>
          <a:p>
            <a:r>
              <a:rPr lang="en-US" altLang="zh-CN" b="1" dirty="0" smtClean="0"/>
              <a:t>  Builder * builder;</a:t>
            </a:r>
          </a:p>
          <a:p>
            <a:r>
              <a:rPr lang="en-US" altLang="zh-CN" b="1" dirty="0" smtClean="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生产过程</a:t>
            </a:r>
            <a:r>
              <a:rPr lang="en-US" altLang="zh-CN" dirty="0" smtClean="0"/>
              <a:t>(Client)</a:t>
            </a:r>
            <a:endParaRPr lang="zh-CN" altLang="en-US" dirty="0"/>
          </a:p>
        </p:txBody>
      </p:sp>
      <p:sp>
        <p:nvSpPr>
          <p:cNvPr id="4" name="TextBox 3"/>
          <p:cNvSpPr txBox="1"/>
          <p:nvPr/>
        </p:nvSpPr>
        <p:spPr>
          <a:xfrm>
            <a:off x="755576" y="1556792"/>
            <a:ext cx="7776864" cy="2585323"/>
          </a:xfrm>
          <a:prstGeom prst="rect">
            <a:avLst/>
          </a:prstGeom>
          <a:noFill/>
          <a:ln w="31750">
            <a:solidFill>
              <a:srgbClr val="0070C0"/>
            </a:solidFill>
          </a:ln>
        </p:spPr>
        <p:txBody>
          <a:bodyPr wrap="square" rtlCol="0">
            <a:spAutoFit/>
          </a:bodyPr>
          <a:lstStyle>
            <a:defPPr>
              <a:defRPr lang="zh-CN"/>
            </a:defPPr>
            <a:lvl1pPr>
              <a:defRPr>
                <a:solidFill>
                  <a:srgbClr val="006666"/>
                </a:solidFill>
                <a:latin typeface="Letter Gothic" pitchFamily="49" charset="0"/>
                <a:cs typeface="Courier New" pitchFamily="49" charset="0"/>
              </a:defRPr>
            </a:lvl1pPr>
          </a:lstStyle>
          <a:p>
            <a:r>
              <a:rPr lang="en-US" altLang="zh-CN" b="1" dirty="0" smtClean="0"/>
              <a:t>Computer* </a:t>
            </a:r>
            <a:r>
              <a:rPr lang="en-US" altLang="zh-CN" b="1" dirty="0" err="1" smtClean="0"/>
              <a:t>buildComputer</a:t>
            </a:r>
            <a:r>
              <a:rPr lang="en-US" altLang="zh-CN" b="1" dirty="0" smtClean="0"/>
              <a:t>( ) </a:t>
            </a:r>
          </a:p>
          <a:p>
            <a:r>
              <a:rPr lang="en-US" altLang="zh-CN" b="1" dirty="0" smtClean="0"/>
              <a:t>{</a:t>
            </a:r>
          </a:p>
          <a:p>
            <a:r>
              <a:rPr lang="en-US" altLang="zh-CN" b="1" dirty="0" smtClean="0">
                <a:solidFill>
                  <a:srgbClr val="C00000"/>
                </a:solidFill>
              </a:rPr>
              <a:t>  Order* order = </a:t>
            </a:r>
            <a:r>
              <a:rPr lang="en-US" altLang="zh-CN" b="1" dirty="0" err="1" smtClean="0">
                <a:solidFill>
                  <a:srgbClr val="C00000"/>
                </a:solidFill>
              </a:rPr>
              <a:t>createOrder</a:t>
            </a:r>
            <a:r>
              <a:rPr lang="en-US" altLang="zh-CN" b="1" dirty="0" smtClean="0">
                <a:solidFill>
                  <a:srgbClr val="C00000"/>
                </a:solidFill>
              </a:rPr>
              <a:t>( );</a:t>
            </a:r>
          </a:p>
          <a:p>
            <a:r>
              <a:rPr lang="en-US" altLang="zh-CN" b="1" dirty="0" smtClean="0">
                <a:solidFill>
                  <a:srgbClr val="C00000"/>
                </a:solidFill>
              </a:rPr>
              <a:t>  Builder* builder = new </a:t>
            </a:r>
            <a:r>
              <a:rPr lang="en-US" altLang="zh-CN" b="1" dirty="0" err="1" smtClean="0">
                <a:solidFill>
                  <a:srgbClr val="C00000"/>
                </a:solidFill>
              </a:rPr>
              <a:t>InterBuilder</a:t>
            </a:r>
            <a:r>
              <a:rPr lang="en-US" altLang="zh-CN" b="1" dirty="0" smtClean="0">
                <a:solidFill>
                  <a:srgbClr val="C00000"/>
                </a:solidFill>
              </a:rPr>
              <a:t>( );</a:t>
            </a:r>
          </a:p>
          <a:p>
            <a:r>
              <a:rPr lang="en-US" altLang="zh-CN" b="1" dirty="0" smtClean="0">
                <a:solidFill>
                  <a:srgbClr val="C00000"/>
                </a:solidFill>
              </a:rPr>
              <a:t>  Director* director = new Director(builder, order);</a:t>
            </a:r>
          </a:p>
          <a:p>
            <a:r>
              <a:rPr lang="en-US" altLang="zh-CN" b="1" dirty="0" smtClean="0">
                <a:solidFill>
                  <a:srgbClr val="C00000"/>
                </a:solidFill>
              </a:rPr>
              <a:t>  director -&gt; </a:t>
            </a:r>
            <a:r>
              <a:rPr lang="en-US" altLang="zh-CN" b="1" dirty="0" err="1" smtClean="0">
                <a:solidFill>
                  <a:srgbClr val="C00000"/>
                </a:solidFill>
              </a:rPr>
              <a:t>buildComputer</a:t>
            </a:r>
            <a:r>
              <a:rPr lang="en-US" altLang="zh-CN" b="1" dirty="0" smtClean="0">
                <a:solidFill>
                  <a:srgbClr val="C00000"/>
                </a:solidFill>
              </a:rPr>
              <a:t>( );</a:t>
            </a:r>
          </a:p>
          <a:p>
            <a:endParaRPr lang="en-US" altLang="zh-CN" b="1" dirty="0" smtClean="0">
              <a:solidFill>
                <a:srgbClr val="C00000"/>
              </a:solidFill>
            </a:endParaRPr>
          </a:p>
          <a:p>
            <a:r>
              <a:rPr lang="en-US" altLang="zh-CN" b="1" dirty="0" smtClean="0">
                <a:solidFill>
                  <a:srgbClr val="C00000"/>
                </a:solidFill>
              </a:rPr>
              <a:t>  return builder -&gt; </a:t>
            </a:r>
            <a:r>
              <a:rPr lang="en-US" altLang="zh-CN" b="1" dirty="0" err="1" smtClean="0">
                <a:solidFill>
                  <a:srgbClr val="C00000"/>
                </a:solidFill>
              </a:rPr>
              <a:t>getComputer</a:t>
            </a:r>
            <a:r>
              <a:rPr lang="en-US" altLang="zh-CN" b="1" dirty="0" smtClean="0">
                <a:solidFill>
                  <a:srgbClr val="C00000"/>
                </a:solidFill>
              </a:rPr>
              <a:t>( );</a:t>
            </a:r>
          </a:p>
          <a:p>
            <a:r>
              <a:rPr lang="en-US" altLang="zh-CN" b="1" dirty="0" smtClean="0"/>
              <a:t>}</a:t>
            </a:r>
          </a:p>
        </p:txBody>
      </p:sp>
      <p:sp>
        <p:nvSpPr>
          <p:cNvPr id="5" name="内容占位符 2"/>
          <p:cNvSpPr>
            <a:spLocks noGrp="1"/>
          </p:cNvSpPr>
          <p:nvPr>
            <p:ph idx="1"/>
          </p:nvPr>
        </p:nvSpPr>
        <p:spPr>
          <a:xfrm>
            <a:off x="827088" y="4365104"/>
            <a:ext cx="7921625" cy="2016646"/>
          </a:xfrm>
        </p:spPr>
        <p:txBody>
          <a:bodyPr/>
          <a:lstStyle/>
          <a:p>
            <a:r>
              <a:rPr lang="zh-CN" altLang="en-US" dirty="0" smtClean="0"/>
              <a:t>这个例子体现了将对象的构建与它的表示分离：相同的构建过程可以创建不同的表示（将</a:t>
            </a:r>
            <a:r>
              <a:rPr lang="en-US" altLang="zh-CN" dirty="0" smtClean="0"/>
              <a:t>Builder</a:t>
            </a:r>
            <a:r>
              <a:rPr lang="zh-CN" altLang="en-US" dirty="0" smtClean="0"/>
              <a:t>继承为</a:t>
            </a:r>
            <a:r>
              <a:rPr lang="en-US" altLang="zh-CN" dirty="0" smtClean="0"/>
              <a:t>Intel/AMD/……</a:t>
            </a:r>
            <a:r>
              <a:rPr lang="zh-CN" altLang="en-US" dirty="0" smtClean="0"/>
              <a:t>），而构建过程不变</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Builder</a:t>
            </a:r>
            <a:r>
              <a:rPr lang="zh-CN" altLang="en-US" dirty="0" smtClean="0"/>
              <a:t>与其他模式（</a:t>
            </a:r>
            <a:r>
              <a:rPr lang="en-US" altLang="zh-CN" dirty="0" smtClean="0"/>
              <a:t>Factory Method</a:t>
            </a:r>
            <a:r>
              <a:rPr lang="zh-CN" altLang="en-US" dirty="0" smtClean="0"/>
              <a:t>）</a:t>
            </a:r>
            <a:endParaRPr lang="zh-CN" altLang="en-US" dirty="0"/>
          </a:p>
        </p:txBody>
      </p:sp>
      <p:sp>
        <p:nvSpPr>
          <p:cNvPr id="3" name="内容占位符 2"/>
          <p:cNvSpPr>
            <a:spLocks noGrp="1"/>
          </p:cNvSpPr>
          <p:nvPr>
            <p:ph idx="1"/>
          </p:nvPr>
        </p:nvSpPr>
        <p:spPr/>
        <p:txBody>
          <a:bodyPr/>
          <a:lstStyle/>
          <a:p>
            <a:r>
              <a:rPr lang="zh-CN" altLang="en-US" dirty="0" smtClean="0"/>
              <a:t>相同点：</a:t>
            </a:r>
            <a:endParaRPr lang="en-US" altLang="zh-CN" dirty="0" smtClean="0"/>
          </a:p>
          <a:p>
            <a:pPr lvl="1"/>
            <a:r>
              <a:rPr lang="zh-CN" altLang="en-US" dirty="0" smtClean="0"/>
              <a:t>都是为了建造一个新的产品对象</a:t>
            </a:r>
            <a:endParaRPr lang="en-US" altLang="zh-CN" dirty="0" smtClean="0"/>
          </a:p>
          <a:p>
            <a:pPr lvl="1"/>
            <a:r>
              <a:rPr lang="zh-CN" altLang="en-US" dirty="0" smtClean="0"/>
              <a:t>都是为了适应产品建造过程（方法）的变化</a:t>
            </a:r>
            <a:endParaRPr lang="en-US" altLang="zh-CN" dirty="0" smtClean="0"/>
          </a:p>
          <a:p>
            <a:r>
              <a:rPr lang="zh-CN" altLang="en-US" dirty="0" smtClean="0"/>
              <a:t>不同点：</a:t>
            </a:r>
            <a:endParaRPr lang="en-US" altLang="zh-CN" dirty="0" smtClean="0"/>
          </a:p>
          <a:p>
            <a:pPr lvl="1"/>
            <a:r>
              <a:rPr lang="en-US" altLang="zh-CN" dirty="0" smtClean="0"/>
              <a:t>Factory Method</a:t>
            </a:r>
            <a:r>
              <a:rPr lang="zh-CN" altLang="en-US" dirty="0" smtClean="0"/>
              <a:t>将建造产品的过程作为一个整体来看待，通过厂类的继承适应产品建造过程的变化</a:t>
            </a:r>
            <a:endParaRPr lang="en-US" altLang="zh-CN" dirty="0" smtClean="0"/>
          </a:p>
          <a:p>
            <a:pPr lvl="1"/>
            <a:r>
              <a:rPr lang="en-US" altLang="zh-CN" dirty="0" smtClean="0"/>
              <a:t>Builder</a:t>
            </a:r>
            <a:r>
              <a:rPr lang="zh-CN" altLang="en-US" dirty="0" smtClean="0"/>
              <a:t>将产品的建造方法分成了两部分：产品各部分的建造和装配方法以及整个产品的构建过程，其中构建过程相对稳定，而各部分的建造和装配方法可以通过继承来适应变化</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问题在哪里？</a:t>
            </a:r>
            <a:endParaRPr lang="zh-CN" altLang="en-US" dirty="0"/>
          </a:p>
        </p:txBody>
      </p:sp>
      <p:sp>
        <p:nvSpPr>
          <p:cNvPr id="3" name="内容占位符 2"/>
          <p:cNvSpPr>
            <a:spLocks noGrp="1"/>
          </p:cNvSpPr>
          <p:nvPr>
            <p:ph idx="1"/>
          </p:nvPr>
        </p:nvSpPr>
        <p:spPr/>
        <p:txBody>
          <a:bodyPr/>
          <a:lstStyle/>
          <a:p>
            <a:r>
              <a:rPr lang="zh-CN" altLang="en-US" dirty="0" smtClean="0"/>
              <a:t>我们的匹萨店不符合“开</a:t>
            </a:r>
            <a:r>
              <a:rPr lang="en-US" altLang="zh-CN" dirty="0" smtClean="0"/>
              <a:t>-</a:t>
            </a:r>
            <a:r>
              <a:rPr lang="zh-CN" altLang="en-US" dirty="0" smtClean="0"/>
              <a:t>闭”原则，原因是我们只有一个用来创建</a:t>
            </a:r>
            <a:r>
              <a:rPr lang="en-US" altLang="zh-CN" dirty="0" smtClean="0"/>
              <a:t>Pizza</a:t>
            </a:r>
            <a:r>
              <a:rPr lang="zh-CN" altLang="en-US" dirty="0" smtClean="0"/>
              <a:t>的工厂，它要负责一切</a:t>
            </a:r>
            <a:r>
              <a:rPr lang="en-US" altLang="zh-CN" dirty="0" smtClean="0"/>
              <a:t>Pizza</a:t>
            </a:r>
            <a:r>
              <a:rPr lang="zh-CN" altLang="en-US" dirty="0" smtClean="0"/>
              <a:t>的创建</a:t>
            </a:r>
            <a:endParaRPr lang="en-US" altLang="zh-CN" dirty="0" smtClean="0"/>
          </a:p>
          <a:p>
            <a:r>
              <a:rPr lang="zh-CN" altLang="en-US" dirty="0" smtClean="0"/>
              <a:t>如果我们针对每种</a:t>
            </a:r>
            <a:r>
              <a:rPr lang="en-US" altLang="zh-CN" dirty="0" smtClean="0"/>
              <a:t>Pizza</a:t>
            </a:r>
            <a:r>
              <a:rPr lang="zh-CN" altLang="en-US" dirty="0" smtClean="0"/>
              <a:t>都有一个工厂来创建它，那么新的</a:t>
            </a:r>
            <a:r>
              <a:rPr lang="en-US" altLang="zh-CN" dirty="0" smtClean="0"/>
              <a:t>Pizza</a:t>
            </a:r>
            <a:r>
              <a:rPr lang="zh-CN" altLang="en-US" dirty="0" smtClean="0"/>
              <a:t>产品可以由新的工厂来创建，这样就可以满足“开</a:t>
            </a:r>
            <a:r>
              <a:rPr lang="en-US" altLang="zh-CN" dirty="0" smtClean="0"/>
              <a:t>-</a:t>
            </a:r>
            <a:r>
              <a:rPr lang="zh-CN" altLang="en-US" dirty="0" smtClean="0"/>
              <a:t>闭”原则了</a:t>
            </a:r>
            <a:endParaRPr lang="en-US" altLang="zh-CN" dirty="0" smtClean="0"/>
          </a:p>
          <a:p>
            <a:r>
              <a:rPr lang="zh-CN" altLang="en-US" dirty="0" smtClean="0"/>
              <a:t>我们得到了一种新的设计模式</a:t>
            </a:r>
            <a:endParaRPr lang="zh-CN" altLang="en-US" b="1" dirty="0">
              <a:solidFill>
                <a:srgbClr val="FF0000"/>
              </a:solidFill>
              <a:latin typeface="黑体" pitchFamily="49" charset="-122"/>
              <a:ea typeface="黑体" pitchFamily="49" charset="-122"/>
            </a:endParaRPr>
          </a:p>
        </p:txBody>
      </p:sp>
      <p:sp>
        <p:nvSpPr>
          <p:cNvPr id="4" name="TextBox 3"/>
          <p:cNvSpPr txBox="1"/>
          <p:nvPr/>
        </p:nvSpPr>
        <p:spPr>
          <a:xfrm rot="20364296">
            <a:off x="945115" y="2724977"/>
            <a:ext cx="6994209" cy="1938992"/>
          </a:xfrm>
          <a:prstGeom prst="rect">
            <a:avLst/>
          </a:prstGeom>
          <a:solidFill>
            <a:schemeClr val="accent1"/>
          </a:solidFill>
          <a:ln w="34925">
            <a:solidFill>
              <a:srgbClr val="FF0000"/>
            </a:solidFill>
          </a:ln>
        </p:spPr>
        <p:txBody>
          <a:bodyPr wrap="square" rtlCol="0">
            <a:spAutoFit/>
          </a:bodyPr>
          <a:lstStyle/>
          <a:p>
            <a:pPr algn="ctr"/>
            <a:r>
              <a:rPr lang="zh-CN" altLang="en-US" sz="6000" dirty="0" smtClean="0">
                <a:solidFill>
                  <a:srgbClr val="FF0000"/>
                </a:solidFill>
              </a:rPr>
              <a:t>工厂方法（</a:t>
            </a:r>
            <a:r>
              <a:rPr lang="en-US" altLang="zh-CN" sz="6000" dirty="0" smtClean="0">
                <a:solidFill>
                  <a:srgbClr val="FF0000"/>
                </a:solidFill>
              </a:rPr>
              <a:t>Factory Method</a:t>
            </a:r>
            <a:r>
              <a:rPr lang="zh-CN" altLang="en-US" sz="6000" dirty="0" smtClean="0">
                <a:solidFill>
                  <a:srgbClr val="FF0000"/>
                </a:solidFill>
              </a:rPr>
              <a:t>）模式</a:t>
            </a:r>
            <a:endParaRPr lang="zh-CN" altLang="en-US" sz="60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animEffect transition="in" filter="fad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Builder</a:t>
            </a:r>
            <a:r>
              <a:rPr lang="zh-CN" altLang="en-US" dirty="0" smtClean="0"/>
              <a:t>与其他模式（</a:t>
            </a:r>
            <a:r>
              <a:rPr lang="en-US" altLang="zh-CN" dirty="0" smtClean="0"/>
              <a:t>Template Method</a:t>
            </a:r>
            <a:r>
              <a:rPr lang="zh-CN" altLang="en-US" dirty="0" smtClean="0"/>
              <a:t>）</a:t>
            </a:r>
            <a:endParaRPr lang="zh-CN" altLang="en-US" dirty="0"/>
          </a:p>
        </p:txBody>
      </p:sp>
      <p:sp>
        <p:nvSpPr>
          <p:cNvPr id="3" name="内容占位符 2"/>
          <p:cNvSpPr>
            <a:spLocks noGrp="1"/>
          </p:cNvSpPr>
          <p:nvPr>
            <p:ph idx="1"/>
          </p:nvPr>
        </p:nvSpPr>
        <p:spPr/>
        <p:txBody>
          <a:bodyPr/>
          <a:lstStyle/>
          <a:p>
            <a:r>
              <a:rPr lang="zh-CN" altLang="en-US" dirty="0" smtClean="0"/>
              <a:t>相同点：</a:t>
            </a:r>
            <a:endParaRPr lang="en-US" altLang="zh-CN" dirty="0" smtClean="0"/>
          </a:p>
          <a:p>
            <a:pPr lvl="1"/>
            <a:r>
              <a:rPr lang="zh-CN" altLang="en-US" dirty="0" smtClean="0"/>
              <a:t>基本思想接近：都是把一个变化的过程中相对稳定的部分</a:t>
            </a:r>
            <a:r>
              <a:rPr lang="zh-CN" altLang="en-US" smtClean="0"/>
              <a:t>抽出来</a:t>
            </a:r>
            <a:endParaRPr lang="en-US" altLang="zh-CN" dirty="0" smtClean="0"/>
          </a:p>
          <a:p>
            <a:r>
              <a:rPr lang="zh-CN" altLang="en-US" dirty="0" smtClean="0"/>
              <a:t>不同点：</a:t>
            </a:r>
            <a:endParaRPr lang="en-US" altLang="zh-CN" dirty="0" smtClean="0"/>
          </a:p>
          <a:p>
            <a:pPr lvl="1"/>
            <a:r>
              <a:rPr lang="en-US" altLang="zh-CN" dirty="0" smtClean="0"/>
              <a:t>Template Method</a:t>
            </a:r>
            <a:r>
              <a:rPr lang="zh-CN" altLang="en-US" dirty="0" smtClean="0"/>
              <a:t>关注于算法的实现，</a:t>
            </a:r>
            <a:r>
              <a:rPr lang="en-US" altLang="zh-CN" dirty="0" smtClean="0"/>
              <a:t>Builder</a:t>
            </a:r>
            <a:r>
              <a:rPr lang="zh-CN" altLang="en-US" dirty="0" smtClean="0"/>
              <a:t>关注于对象的构建</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模板方法与</a:t>
            </a:r>
            <a:r>
              <a:rPr lang="en-US" altLang="zh-CN" dirty="0" smtClean="0"/>
              <a:t>OOP</a:t>
            </a:r>
            <a:r>
              <a:rPr lang="zh-CN" altLang="en-US" dirty="0" smtClean="0"/>
              <a:t>原则</a:t>
            </a:r>
            <a:endParaRPr lang="zh-CN" altLang="en-US" dirty="0"/>
          </a:p>
        </p:txBody>
      </p:sp>
      <p:graphicFrame>
        <p:nvGraphicFramePr>
          <p:cNvPr id="4" name="内容占位符 3"/>
          <p:cNvGraphicFramePr>
            <a:graphicFrameLocks noGrp="1"/>
          </p:cNvGraphicFramePr>
          <p:nvPr>
            <p:ph idx="1"/>
          </p:nvPr>
        </p:nvGraphicFramePr>
        <p:xfrm>
          <a:off x="827584" y="1124744"/>
          <a:ext cx="7921625" cy="52562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923D3790-767C-4BFC-9CAC-51CE91AF307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73616BA5-A8B2-4A16-80C7-0F443CFD104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995030DA-7430-4DF1-8675-261989166572}"/>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964B8F7D-DEC2-4166-9BB3-9790108A5B68}"/>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AEDE296A-0305-4FAA-8D4B-55AE520331EB}"/>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5D909F59-B1D6-4B14-ABDA-1084930D270C}"/>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代理（</a:t>
            </a:r>
            <a:r>
              <a:rPr lang="en-US" altLang="zh-CN" dirty="0" smtClean="0"/>
              <a:t>Proxy</a:t>
            </a:r>
            <a:r>
              <a:rPr lang="zh-CN" altLang="en-US" dirty="0" smtClean="0"/>
              <a:t>）</a:t>
            </a:r>
            <a:endParaRPr lang="zh-CN" altLang="en-US" dirty="0"/>
          </a:p>
        </p:txBody>
      </p:sp>
      <p:pic>
        <p:nvPicPr>
          <p:cNvPr id="28676" name="Picture 4" descr="Mailman">
            <a:hlinkClick r:id="rId3"/>
          </p:cNvPr>
          <p:cNvPicPr>
            <a:picLocks noChangeAspect="1" noChangeArrowheads="1"/>
          </p:cNvPicPr>
          <p:nvPr/>
        </p:nvPicPr>
        <p:blipFill>
          <a:blip r:embed="rId4" cstate="print">
            <a:clrChange>
              <a:clrFrom>
                <a:srgbClr val="FFFFFF"/>
              </a:clrFrom>
              <a:clrTo>
                <a:srgbClr val="FFFFFF">
                  <a:alpha val="0"/>
                </a:srgbClr>
              </a:clrTo>
            </a:clrChange>
            <a:lum bright="20000" contrast="-30000"/>
          </a:blip>
          <a:srcRect r="1538" b="2188"/>
          <a:stretch>
            <a:fillRect/>
          </a:stretch>
        </p:blipFill>
        <p:spPr bwMode="auto">
          <a:xfrm>
            <a:off x="3707904" y="1196752"/>
            <a:ext cx="5037211" cy="3384376"/>
          </a:xfrm>
          <a:prstGeom prst="rect">
            <a:avLst/>
          </a:prstGeom>
          <a:noFill/>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一段显示网络上图片的程序</a:t>
            </a:r>
            <a:endParaRPr lang="zh-CN" altLang="en-US" dirty="0"/>
          </a:p>
        </p:txBody>
      </p:sp>
      <p:sp>
        <p:nvSpPr>
          <p:cNvPr id="4" name="TextBox 3"/>
          <p:cNvSpPr txBox="1"/>
          <p:nvPr/>
        </p:nvSpPr>
        <p:spPr>
          <a:xfrm>
            <a:off x="971600" y="1196752"/>
            <a:ext cx="3096344" cy="3693319"/>
          </a:xfrm>
          <a:prstGeom prst="rect">
            <a:avLst/>
          </a:prstGeom>
          <a:noFill/>
          <a:ln w="31750">
            <a:solidFill>
              <a:srgbClr val="0070C0"/>
            </a:solidFill>
          </a:ln>
        </p:spPr>
        <p:txBody>
          <a:bodyPr wrap="square" rtlCol="0">
            <a:spAutoFit/>
          </a:bodyPr>
          <a:lstStyle>
            <a:defPPr>
              <a:defRPr lang="zh-CN"/>
            </a:defPPr>
            <a:lvl1pPr>
              <a:defRPr>
                <a:solidFill>
                  <a:srgbClr val="006666"/>
                </a:solidFill>
                <a:latin typeface="Letter Gothic" pitchFamily="49" charset="0"/>
                <a:cs typeface="Courier New" pitchFamily="49" charset="0"/>
              </a:defRPr>
            </a:lvl1pPr>
          </a:lstStyle>
          <a:p>
            <a:r>
              <a:rPr lang="en-US" altLang="zh-CN" b="1" dirty="0" smtClean="0"/>
              <a:t>class Image</a:t>
            </a:r>
          </a:p>
          <a:p>
            <a:r>
              <a:rPr lang="en-US" altLang="zh-CN" b="1" dirty="0" smtClean="0"/>
              <a:t>{</a:t>
            </a:r>
          </a:p>
          <a:p>
            <a:r>
              <a:rPr lang="en-US" altLang="zh-CN" b="1" dirty="0" smtClean="0"/>
              <a:t>public:</a:t>
            </a:r>
          </a:p>
          <a:p>
            <a:r>
              <a:rPr lang="en-US" altLang="zh-CN" b="1" dirty="0" smtClean="0"/>
              <a:t>    void show() {</a:t>
            </a:r>
          </a:p>
          <a:p>
            <a:r>
              <a:rPr lang="en-US" altLang="zh-CN" b="1" dirty="0" smtClean="0"/>
              <a:t>        download();</a:t>
            </a:r>
          </a:p>
          <a:p>
            <a:r>
              <a:rPr lang="en-US" altLang="zh-CN" b="1" dirty="0" smtClean="0"/>
              <a:t>        //……</a:t>
            </a:r>
          </a:p>
          <a:p>
            <a:r>
              <a:rPr lang="en-US" altLang="zh-CN" b="1" dirty="0" smtClean="0"/>
              <a:t>    }</a:t>
            </a:r>
          </a:p>
          <a:p>
            <a:endParaRPr lang="en-US" altLang="zh-CN" b="1" dirty="0" smtClean="0"/>
          </a:p>
          <a:p>
            <a:r>
              <a:rPr lang="en-US" altLang="zh-CN" b="1" dirty="0" smtClean="0"/>
              <a:t>private:</a:t>
            </a:r>
          </a:p>
          <a:p>
            <a:r>
              <a:rPr lang="en-US" altLang="zh-CN" b="1" dirty="0" smtClean="0"/>
              <a:t>    void download() {</a:t>
            </a:r>
          </a:p>
          <a:p>
            <a:r>
              <a:rPr lang="en-US" altLang="zh-CN" b="1" dirty="0" smtClean="0"/>
              <a:t>        //……</a:t>
            </a:r>
          </a:p>
          <a:p>
            <a:r>
              <a:rPr lang="en-US" altLang="zh-CN" b="1" dirty="0" smtClean="0"/>
              <a:t>    }</a:t>
            </a:r>
          </a:p>
          <a:p>
            <a:r>
              <a:rPr lang="en-US" altLang="zh-CN" b="1" dirty="0" smtClean="0"/>
              <a:t>};</a:t>
            </a:r>
          </a:p>
        </p:txBody>
      </p:sp>
      <p:sp>
        <p:nvSpPr>
          <p:cNvPr id="5" name="TextBox 4"/>
          <p:cNvSpPr txBox="1"/>
          <p:nvPr/>
        </p:nvSpPr>
        <p:spPr>
          <a:xfrm>
            <a:off x="4427984" y="1628800"/>
            <a:ext cx="3960440" cy="2585323"/>
          </a:xfrm>
          <a:prstGeom prst="rect">
            <a:avLst/>
          </a:prstGeom>
          <a:noFill/>
          <a:ln w="31750">
            <a:solidFill>
              <a:srgbClr val="0070C0"/>
            </a:solidFill>
          </a:ln>
        </p:spPr>
        <p:txBody>
          <a:bodyPr wrap="square" rtlCol="0">
            <a:spAutoFit/>
          </a:bodyPr>
          <a:lstStyle>
            <a:defPPr>
              <a:defRPr lang="zh-CN"/>
            </a:defPPr>
            <a:lvl1pPr>
              <a:defRPr>
                <a:solidFill>
                  <a:srgbClr val="006666"/>
                </a:solidFill>
                <a:latin typeface="Letter Gothic" pitchFamily="49" charset="0"/>
                <a:cs typeface="Courier New" pitchFamily="49" charset="0"/>
              </a:defRPr>
            </a:lvl1pPr>
          </a:lstStyle>
          <a:p>
            <a:r>
              <a:rPr lang="en-US" altLang="zh-CN" b="1" dirty="0" err="1" smtClean="0"/>
              <a:t>int</a:t>
            </a:r>
            <a:r>
              <a:rPr lang="en-US" altLang="zh-CN" b="1" dirty="0" smtClean="0"/>
              <a:t> main() </a:t>
            </a:r>
          </a:p>
          <a:p>
            <a:r>
              <a:rPr lang="en-US" altLang="zh-CN" b="1" dirty="0" smtClean="0"/>
              <a:t>{</a:t>
            </a:r>
          </a:p>
          <a:p>
            <a:r>
              <a:rPr lang="en-US" altLang="zh-CN" b="1" dirty="0" smtClean="0"/>
              <a:t>    Image * image = new Image();</a:t>
            </a:r>
          </a:p>
          <a:p>
            <a:endParaRPr lang="en-US" altLang="zh-CN" b="1" dirty="0" smtClean="0"/>
          </a:p>
          <a:p>
            <a:r>
              <a:rPr lang="en-US" altLang="zh-CN" b="1" dirty="0" smtClean="0"/>
              <a:t>    image -&gt; show();</a:t>
            </a:r>
          </a:p>
          <a:p>
            <a:endParaRPr lang="en-US" altLang="zh-CN" b="1" dirty="0" smtClean="0"/>
          </a:p>
          <a:p>
            <a:r>
              <a:rPr lang="en-US" altLang="zh-CN" b="1" dirty="0" smtClean="0"/>
              <a:t>    return 0;</a:t>
            </a:r>
          </a:p>
          <a:p>
            <a:r>
              <a:rPr lang="en-US" altLang="zh-CN" b="1" dirty="0" smtClean="0"/>
              <a:t>}</a:t>
            </a:r>
          </a:p>
          <a:p>
            <a:endParaRPr lang="en-US" altLang="zh-CN" b="1" dirty="0" smtClean="0"/>
          </a:p>
        </p:txBody>
      </p:sp>
      <p:grpSp>
        <p:nvGrpSpPr>
          <p:cNvPr id="3" name="组合 5"/>
          <p:cNvGrpSpPr/>
          <p:nvPr/>
        </p:nvGrpSpPr>
        <p:grpSpPr>
          <a:xfrm>
            <a:off x="539552" y="4581128"/>
            <a:ext cx="8064896" cy="1826334"/>
            <a:chOff x="611560" y="4581128"/>
            <a:chExt cx="8064896" cy="1826334"/>
          </a:xfrm>
        </p:grpSpPr>
        <p:sp>
          <p:nvSpPr>
            <p:cNvPr id="7" name="TextBox 6"/>
            <p:cNvSpPr txBox="1"/>
            <p:nvPr/>
          </p:nvSpPr>
          <p:spPr>
            <a:xfrm>
              <a:off x="2411760" y="4653136"/>
              <a:ext cx="6264696" cy="1754326"/>
            </a:xfrm>
            <a:prstGeom prst="rect">
              <a:avLst/>
            </a:prstGeom>
            <a:noFill/>
          </p:spPr>
          <p:txBody>
            <a:bodyPr wrap="square" rtlCol="0">
              <a:spAutoFit/>
            </a:bodyPr>
            <a:lstStyle/>
            <a:p>
              <a:pPr algn="ctr"/>
              <a:r>
                <a:rPr lang="zh-CN" altLang="en-US" sz="3600" b="1" dirty="0" smtClean="0">
                  <a:solidFill>
                    <a:srgbClr val="FF0000"/>
                  </a:solidFill>
                </a:rPr>
                <a:t>有时候网络速度实在太慢，我不想等那么长时间还一点儿提示都没有，怎么办？</a:t>
              </a:r>
              <a:endParaRPr lang="zh-CN" altLang="en-US" sz="3600" b="1" dirty="0">
                <a:solidFill>
                  <a:srgbClr val="FF0000"/>
                </a:solidFill>
              </a:endParaRPr>
            </a:p>
          </p:txBody>
        </p:sp>
        <p:pic>
          <p:nvPicPr>
            <p:cNvPr id="8"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11560" y="4581128"/>
              <a:ext cx="1705372" cy="1705372"/>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一种解决方法</a:t>
            </a:r>
            <a:endParaRPr lang="zh-CN" altLang="en-US" dirty="0"/>
          </a:p>
        </p:txBody>
      </p:sp>
      <p:sp>
        <p:nvSpPr>
          <p:cNvPr id="4" name="TextBox 3"/>
          <p:cNvSpPr txBox="1"/>
          <p:nvPr/>
        </p:nvSpPr>
        <p:spPr>
          <a:xfrm>
            <a:off x="971600" y="1196752"/>
            <a:ext cx="3096344" cy="3693319"/>
          </a:xfrm>
          <a:prstGeom prst="rect">
            <a:avLst/>
          </a:prstGeom>
          <a:noFill/>
          <a:ln w="31750">
            <a:solidFill>
              <a:srgbClr val="0070C0"/>
            </a:solidFill>
          </a:ln>
        </p:spPr>
        <p:txBody>
          <a:bodyPr wrap="square" rtlCol="0">
            <a:spAutoFit/>
          </a:bodyPr>
          <a:lstStyle>
            <a:defPPr>
              <a:defRPr lang="zh-CN"/>
            </a:defPPr>
            <a:lvl1pPr>
              <a:defRPr>
                <a:solidFill>
                  <a:srgbClr val="006666"/>
                </a:solidFill>
                <a:latin typeface="Letter Gothic" pitchFamily="49" charset="0"/>
                <a:cs typeface="Courier New" pitchFamily="49" charset="0"/>
              </a:defRPr>
            </a:lvl1pPr>
          </a:lstStyle>
          <a:p>
            <a:r>
              <a:rPr lang="en-US" altLang="zh-CN" b="1" dirty="0" smtClean="0"/>
              <a:t>class Image</a:t>
            </a:r>
          </a:p>
          <a:p>
            <a:r>
              <a:rPr lang="en-US" altLang="zh-CN" b="1" dirty="0" smtClean="0"/>
              <a:t>{</a:t>
            </a:r>
          </a:p>
          <a:p>
            <a:r>
              <a:rPr lang="en-US" altLang="zh-CN" b="1" dirty="0" smtClean="0"/>
              <a:t>public:</a:t>
            </a:r>
          </a:p>
          <a:p>
            <a:r>
              <a:rPr lang="en-US" altLang="zh-CN" b="1" dirty="0" smtClean="0"/>
              <a:t>    void show() {</a:t>
            </a:r>
          </a:p>
          <a:p>
            <a:r>
              <a:rPr lang="en-US" altLang="zh-CN" b="1" dirty="0" smtClean="0"/>
              <a:t>        download();</a:t>
            </a:r>
          </a:p>
          <a:p>
            <a:r>
              <a:rPr lang="en-US" altLang="zh-CN" b="1" dirty="0" smtClean="0"/>
              <a:t>        //……</a:t>
            </a:r>
          </a:p>
          <a:p>
            <a:r>
              <a:rPr lang="en-US" altLang="zh-CN" b="1" dirty="0" smtClean="0"/>
              <a:t>    }</a:t>
            </a:r>
          </a:p>
          <a:p>
            <a:endParaRPr lang="en-US" altLang="zh-CN" b="1" dirty="0" smtClean="0"/>
          </a:p>
          <a:p>
            <a:r>
              <a:rPr lang="en-US" altLang="zh-CN" b="1" dirty="0" smtClean="0"/>
              <a:t>private:</a:t>
            </a:r>
          </a:p>
          <a:p>
            <a:r>
              <a:rPr lang="en-US" altLang="zh-CN" b="1" dirty="0" smtClean="0"/>
              <a:t>    void download() {</a:t>
            </a:r>
          </a:p>
          <a:p>
            <a:r>
              <a:rPr lang="en-US" altLang="zh-CN" b="1" dirty="0" smtClean="0"/>
              <a:t>        //……</a:t>
            </a:r>
          </a:p>
          <a:p>
            <a:r>
              <a:rPr lang="en-US" altLang="zh-CN" b="1" dirty="0" smtClean="0"/>
              <a:t>    }</a:t>
            </a:r>
          </a:p>
          <a:p>
            <a:r>
              <a:rPr lang="en-US" altLang="zh-CN" b="1" dirty="0" smtClean="0"/>
              <a:t>};</a:t>
            </a:r>
          </a:p>
        </p:txBody>
      </p:sp>
      <p:sp>
        <p:nvSpPr>
          <p:cNvPr id="5" name="TextBox 4"/>
          <p:cNvSpPr txBox="1"/>
          <p:nvPr/>
        </p:nvSpPr>
        <p:spPr>
          <a:xfrm>
            <a:off x="4427984" y="1628800"/>
            <a:ext cx="3960440" cy="2585323"/>
          </a:xfrm>
          <a:prstGeom prst="rect">
            <a:avLst/>
          </a:prstGeom>
          <a:noFill/>
          <a:ln w="31750">
            <a:solidFill>
              <a:srgbClr val="0070C0"/>
            </a:solidFill>
          </a:ln>
        </p:spPr>
        <p:txBody>
          <a:bodyPr wrap="square" rtlCol="0">
            <a:spAutoFit/>
          </a:bodyPr>
          <a:lstStyle>
            <a:defPPr>
              <a:defRPr lang="zh-CN"/>
            </a:defPPr>
            <a:lvl1pPr>
              <a:defRPr>
                <a:solidFill>
                  <a:srgbClr val="006666"/>
                </a:solidFill>
                <a:latin typeface="Letter Gothic" pitchFamily="49" charset="0"/>
                <a:cs typeface="Courier New" pitchFamily="49" charset="0"/>
              </a:defRPr>
            </a:lvl1pPr>
          </a:lstStyle>
          <a:p>
            <a:r>
              <a:rPr lang="en-US" altLang="zh-CN" b="1" dirty="0" err="1" smtClean="0"/>
              <a:t>int</a:t>
            </a:r>
            <a:r>
              <a:rPr lang="en-US" altLang="zh-CN" b="1" dirty="0" smtClean="0"/>
              <a:t> main() </a:t>
            </a:r>
          </a:p>
          <a:p>
            <a:r>
              <a:rPr lang="en-US" altLang="zh-CN" b="1" dirty="0" smtClean="0"/>
              <a:t>{</a:t>
            </a:r>
          </a:p>
          <a:p>
            <a:r>
              <a:rPr lang="en-US" altLang="zh-CN" b="1" dirty="0" smtClean="0"/>
              <a:t>    Image * image = new Image();</a:t>
            </a:r>
          </a:p>
          <a:p>
            <a:r>
              <a:rPr lang="en-US" altLang="zh-CN" b="1" dirty="0" smtClean="0"/>
              <a:t>    </a:t>
            </a:r>
            <a:r>
              <a:rPr lang="en-US" altLang="zh-CN" b="1" dirty="0" err="1" smtClean="0">
                <a:solidFill>
                  <a:srgbClr val="FF0000"/>
                </a:solidFill>
              </a:rPr>
              <a:t>cout</a:t>
            </a:r>
            <a:r>
              <a:rPr lang="en-US" altLang="zh-CN" b="1" dirty="0" smtClean="0">
                <a:solidFill>
                  <a:srgbClr val="FF0000"/>
                </a:solidFill>
              </a:rPr>
              <a:t> &lt;&lt; “please wait…”;</a:t>
            </a:r>
          </a:p>
          <a:p>
            <a:r>
              <a:rPr lang="en-US" altLang="zh-CN" b="1" dirty="0" smtClean="0"/>
              <a:t>    image -&gt; show();</a:t>
            </a:r>
          </a:p>
          <a:p>
            <a:endParaRPr lang="en-US" altLang="zh-CN" b="1" dirty="0" smtClean="0"/>
          </a:p>
          <a:p>
            <a:r>
              <a:rPr lang="en-US" altLang="zh-CN" b="1" dirty="0" smtClean="0"/>
              <a:t>    return 0;</a:t>
            </a:r>
          </a:p>
          <a:p>
            <a:r>
              <a:rPr lang="en-US" altLang="zh-CN" b="1" dirty="0" smtClean="0"/>
              <a:t>}</a:t>
            </a:r>
          </a:p>
          <a:p>
            <a:endParaRPr lang="en-US" altLang="zh-CN" b="1" dirty="0" smtClean="0"/>
          </a:p>
        </p:txBody>
      </p:sp>
      <p:grpSp>
        <p:nvGrpSpPr>
          <p:cNvPr id="3" name="组合 5"/>
          <p:cNvGrpSpPr/>
          <p:nvPr/>
        </p:nvGrpSpPr>
        <p:grpSpPr>
          <a:xfrm>
            <a:off x="539552" y="4869160"/>
            <a:ext cx="8064896" cy="1705372"/>
            <a:chOff x="611560" y="4581128"/>
            <a:chExt cx="8064896" cy="1705372"/>
          </a:xfrm>
        </p:grpSpPr>
        <p:sp>
          <p:nvSpPr>
            <p:cNvPr id="7" name="TextBox 6"/>
            <p:cNvSpPr txBox="1"/>
            <p:nvPr/>
          </p:nvSpPr>
          <p:spPr>
            <a:xfrm>
              <a:off x="2411760" y="4653136"/>
              <a:ext cx="6264696" cy="1200329"/>
            </a:xfrm>
            <a:prstGeom prst="rect">
              <a:avLst/>
            </a:prstGeom>
            <a:noFill/>
          </p:spPr>
          <p:txBody>
            <a:bodyPr wrap="square" rtlCol="0">
              <a:spAutoFit/>
            </a:bodyPr>
            <a:lstStyle/>
            <a:p>
              <a:pPr algn="ctr"/>
              <a:r>
                <a:rPr lang="zh-CN" altLang="en-US" sz="3600" b="1" dirty="0" smtClean="0">
                  <a:solidFill>
                    <a:srgbClr val="FF0000"/>
                  </a:solidFill>
                </a:rPr>
                <a:t>可是我有很多地方要显示网上的图片啊，难道都要这么加吗？</a:t>
              </a:r>
              <a:endParaRPr lang="zh-CN" altLang="en-US" sz="3600" b="1" dirty="0">
                <a:solidFill>
                  <a:srgbClr val="FF0000"/>
                </a:solidFill>
              </a:endParaRPr>
            </a:p>
          </p:txBody>
        </p:sp>
        <p:pic>
          <p:nvPicPr>
            <p:cNvPr id="8"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11560" y="4581128"/>
              <a:ext cx="1705372" cy="1705372"/>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另一种解决方法</a:t>
            </a:r>
            <a:endParaRPr lang="zh-CN" altLang="en-US" dirty="0"/>
          </a:p>
        </p:txBody>
      </p:sp>
      <p:sp>
        <p:nvSpPr>
          <p:cNvPr id="4" name="TextBox 3"/>
          <p:cNvSpPr txBox="1"/>
          <p:nvPr/>
        </p:nvSpPr>
        <p:spPr>
          <a:xfrm>
            <a:off x="971600" y="1196752"/>
            <a:ext cx="3096344" cy="3693319"/>
          </a:xfrm>
          <a:prstGeom prst="rect">
            <a:avLst/>
          </a:prstGeom>
          <a:noFill/>
          <a:ln w="31750">
            <a:solidFill>
              <a:srgbClr val="0070C0"/>
            </a:solidFill>
          </a:ln>
        </p:spPr>
        <p:txBody>
          <a:bodyPr wrap="square" rtlCol="0">
            <a:spAutoFit/>
          </a:bodyPr>
          <a:lstStyle>
            <a:defPPr>
              <a:defRPr lang="zh-CN"/>
            </a:defPPr>
            <a:lvl1pPr>
              <a:defRPr>
                <a:solidFill>
                  <a:srgbClr val="006666"/>
                </a:solidFill>
                <a:latin typeface="Letter Gothic" pitchFamily="49" charset="0"/>
                <a:cs typeface="Courier New" pitchFamily="49" charset="0"/>
              </a:defRPr>
            </a:lvl1pPr>
          </a:lstStyle>
          <a:p>
            <a:r>
              <a:rPr lang="en-US" altLang="zh-CN" b="1" dirty="0" smtClean="0"/>
              <a:t>class Image {</a:t>
            </a:r>
          </a:p>
          <a:p>
            <a:r>
              <a:rPr lang="en-US" altLang="zh-CN" b="1" dirty="0" smtClean="0"/>
              <a:t>public:</a:t>
            </a:r>
          </a:p>
          <a:p>
            <a:r>
              <a:rPr lang="en-US" altLang="zh-CN" b="1" dirty="0" smtClean="0"/>
              <a:t>    void show() {</a:t>
            </a:r>
          </a:p>
          <a:p>
            <a:r>
              <a:rPr lang="en-US" altLang="zh-CN" b="1" dirty="0" smtClean="0">
                <a:solidFill>
                  <a:srgbClr val="FF0000"/>
                </a:solidFill>
              </a:rPr>
              <a:t>	</a:t>
            </a:r>
            <a:r>
              <a:rPr lang="en-US" altLang="zh-CN" b="1" dirty="0" err="1" smtClean="0">
                <a:solidFill>
                  <a:srgbClr val="FF0000"/>
                </a:solidFill>
              </a:rPr>
              <a:t>cout</a:t>
            </a:r>
            <a:r>
              <a:rPr lang="en-US" altLang="zh-CN" b="1" dirty="0" smtClean="0">
                <a:solidFill>
                  <a:srgbClr val="FF0000"/>
                </a:solidFill>
              </a:rPr>
              <a:t> &lt;&lt; “wait”;</a:t>
            </a:r>
          </a:p>
          <a:p>
            <a:r>
              <a:rPr lang="en-US" altLang="zh-CN" b="1" dirty="0" smtClean="0"/>
              <a:t>        download();</a:t>
            </a:r>
          </a:p>
          <a:p>
            <a:r>
              <a:rPr lang="en-US" altLang="zh-CN" b="1" dirty="0" smtClean="0"/>
              <a:t>        //……</a:t>
            </a:r>
          </a:p>
          <a:p>
            <a:r>
              <a:rPr lang="en-US" altLang="zh-CN" b="1" dirty="0" smtClean="0"/>
              <a:t>    }</a:t>
            </a:r>
          </a:p>
          <a:p>
            <a:endParaRPr lang="en-US" altLang="zh-CN" b="1" dirty="0" smtClean="0"/>
          </a:p>
          <a:p>
            <a:r>
              <a:rPr lang="en-US" altLang="zh-CN" b="1" dirty="0" smtClean="0"/>
              <a:t>private:</a:t>
            </a:r>
          </a:p>
          <a:p>
            <a:r>
              <a:rPr lang="en-US" altLang="zh-CN" b="1" dirty="0" smtClean="0"/>
              <a:t>    void download() {</a:t>
            </a:r>
          </a:p>
          <a:p>
            <a:r>
              <a:rPr lang="en-US" altLang="zh-CN" b="1" dirty="0" smtClean="0"/>
              <a:t>        //……</a:t>
            </a:r>
          </a:p>
          <a:p>
            <a:r>
              <a:rPr lang="en-US" altLang="zh-CN" b="1" dirty="0" smtClean="0"/>
              <a:t>    }</a:t>
            </a:r>
          </a:p>
          <a:p>
            <a:r>
              <a:rPr lang="en-US" altLang="zh-CN" b="1" dirty="0" smtClean="0"/>
              <a:t>};</a:t>
            </a:r>
          </a:p>
        </p:txBody>
      </p:sp>
      <p:sp>
        <p:nvSpPr>
          <p:cNvPr id="5" name="TextBox 4"/>
          <p:cNvSpPr txBox="1"/>
          <p:nvPr/>
        </p:nvSpPr>
        <p:spPr>
          <a:xfrm>
            <a:off x="4427984" y="1628800"/>
            <a:ext cx="3960440" cy="2585323"/>
          </a:xfrm>
          <a:prstGeom prst="rect">
            <a:avLst/>
          </a:prstGeom>
          <a:noFill/>
          <a:ln w="31750">
            <a:solidFill>
              <a:srgbClr val="0070C0"/>
            </a:solidFill>
          </a:ln>
        </p:spPr>
        <p:txBody>
          <a:bodyPr wrap="square" rtlCol="0">
            <a:spAutoFit/>
          </a:bodyPr>
          <a:lstStyle>
            <a:defPPr>
              <a:defRPr lang="zh-CN"/>
            </a:defPPr>
            <a:lvl1pPr>
              <a:defRPr>
                <a:solidFill>
                  <a:srgbClr val="006666"/>
                </a:solidFill>
                <a:latin typeface="Letter Gothic" pitchFamily="49" charset="0"/>
                <a:cs typeface="Courier New" pitchFamily="49" charset="0"/>
              </a:defRPr>
            </a:lvl1pPr>
          </a:lstStyle>
          <a:p>
            <a:r>
              <a:rPr lang="en-US" altLang="zh-CN" b="1" dirty="0" err="1" smtClean="0"/>
              <a:t>int</a:t>
            </a:r>
            <a:r>
              <a:rPr lang="en-US" altLang="zh-CN" b="1" dirty="0" smtClean="0"/>
              <a:t> main() </a:t>
            </a:r>
          </a:p>
          <a:p>
            <a:r>
              <a:rPr lang="en-US" altLang="zh-CN" b="1" dirty="0" smtClean="0"/>
              <a:t>{</a:t>
            </a:r>
          </a:p>
          <a:p>
            <a:r>
              <a:rPr lang="en-US" altLang="zh-CN" b="1" dirty="0" smtClean="0"/>
              <a:t>    Image * image = new Image();</a:t>
            </a:r>
          </a:p>
          <a:p>
            <a:r>
              <a:rPr lang="en-US" altLang="zh-CN" b="1" dirty="0" smtClean="0"/>
              <a:t>    </a:t>
            </a:r>
            <a:endParaRPr lang="en-US" altLang="zh-CN" b="1" dirty="0" smtClean="0">
              <a:solidFill>
                <a:srgbClr val="FF0000"/>
              </a:solidFill>
            </a:endParaRPr>
          </a:p>
          <a:p>
            <a:r>
              <a:rPr lang="en-US" altLang="zh-CN" b="1" dirty="0" smtClean="0"/>
              <a:t>    image -&gt; show();</a:t>
            </a:r>
          </a:p>
          <a:p>
            <a:endParaRPr lang="en-US" altLang="zh-CN" b="1" dirty="0" smtClean="0"/>
          </a:p>
          <a:p>
            <a:r>
              <a:rPr lang="en-US" altLang="zh-CN" b="1" dirty="0" smtClean="0"/>
              <a:t>    return 0;</a:t>
            </a:r>
          </a:p>
          <a:p>
            <a:r>
              <a:rPr lang="en-US" altLang="zh-CN" b="1" dirty="0" smtClean="0"/>
              <a:t>}</a:t>
            </a:r>
          </a:p>
          <a:p>
            <a:endParaRPr lang="en-US" altLang="zh-CN" b="1" dirty="0" smtClean="0"/>
          </a:p>
        </p:txBody>
      </p:sp>
      <p:grpSp>
        <p:nvGrpSpPr>
          <p:cNvPr id="3" name="组合 5"/>
          <p:cNvGrpSpPr/>
          <p:nvPr/>
        </p:nvGrpSpPr>
        <p:grpSpPr>
          <a:xfrm>
            <a:off x="539552" y="4869160"/>
            <a:ext cx="7776864" cy="1705372"/>
            <a:chOff x="611560" y="4581128"/>
            <a:chExt cx="7776864" cy="1705372"/>
          </a:xfrm>
        </p:grpSpPr>
        <p:sp>
          <p:nvSpPr>
            <p:cNvPr id="7" name="TextBox 6"/>
            <p:cNvSpPr txBox="1"/>
            <p:nvPr/>
          </p:nvSpPr>
          <p:spPr>
            <a:xfrm>
              <a:off x="2123728" y="5013176"/>
              <a:ext cx="6264696" cy="646331"/>
            </a:xfrm>
            <a:prstGeom prst="rect">
              <a:avLst/>
            </a:prstGeom>
            <a:noFill/>
          </p:spPr>
          <p:txBody>
            <a:bodyPr wrap="square" rtlCol="0">
              <a:spAutoFit/>
            </a:bodyPr>
            <a:lstStyle/>
            <a:p>
              <a:pPr algn="ctr"/>
              <a:r>
                <a:rPr lang="zh-CN" altLang="en-US" sz="3600" b="1" dirty="0" smtClean="0">
                  <a:solidFill>
                    <a:srgbClr val="FF0000"/>
                  </a:solidFill>
                </a:rPr>
                <a:t>这样合适吗？</a:t>
              </a:r>
              <a:endParaRPr lang="zh-CN" altLang="en-US" sz="3600" b="1" dirty="0">
                <a:solidFill>
                  <a:srgbClr val="FF0000"/>
                </a:solidFill>
              </a:endParaRPr>
            </a:p>
          </p:txBody>
        </p:sp>
        <p:pic>
          <p:nvPicPr>
            <p:cNvPr id="8"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11560" y="4581128"/>
              <a:ext cx="1705372" cy="1705372"/>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使用代理的解决方案</a:t>
            </a:r>
            <a:endParaRPr lang="zh-CN" altLang="en-US" dirty="0"/>
          </a:p>
        </p:txBody>
      </p:sp>
      <p:sp>
        <p:nvSpPr>
          <p:cNvPr id="4" name="TextBox 3"/>
          <p:cNvSpPr txBox="1"/>
          <p:nvPr/>
        </p:nvSpPr>
        <p:spPr>
          <a:xfrm>
            <a:off x="467544" y="3025983"/>
            <a:ext cx="3456384" cy="3139321"/>
          </a:xfrm>
          <a:prstGeom prst="rect">
            <a:avLst/>
          </a:prstGeom>
          <a:noFill/>
          <a:ln w="31750">
            <a:solidFill>
              <a:srgbClr val="0070C0"/>
            </a:solidFill>
          </a:ln>
        </p:spPr>
        <p:txBody>
          <a:bodyPr wrap="square" rtlCol="0">
            <a:spAutoFit/>
          </a:bodyPr>
          <a:lstStyle>
            <a:defPPr>
              <a:defRPr lang="zh-CN"/>
            </a:defPPr>
            <a:lvl1pPr>
              <a:defRPr>
                <a:solidFill>
                  <a:srgbClr val="006666"/>
                </a:solidFill>
                <a:latin typeface="Letter Gothic" pitchFamily="49" charset="0"/>
                <a:cs typeface="Courier New" pitchFamily="49" charset="0"/>
              </a:defRPr>
            </a:lvl1pPr>
          </a:lstStyle>
          <a:p>
            <a:r>
              <a:rPr lang="en-US" altLang="zh-CN" b="1" dirty="0" smtClean="0"/>
              <a:t>class Image : public Graph {</a:t>
            </a:r>
          </a:p>
          <a:p>
            <a:r>
              <a:rPr lang="en-US" altLang="zh-CN" b="1" dirty="0" smtClean="0"/>
              <a:t>public:</a:t>
            </a:r>
          </a:p>
          <a:p>
            <a:r>
              <a:rPr lang="en-US" altLang="zh-CN" b="1" dirty="0" smtClean="0"/>
              <a:t>    void show() {</a:t>
            </a:r>
          </a:p>
          <a:p>
            <a:r>
              <a:rPr lang="en-US" altLang="zh-CN" b="1" dirty="0" smtClean="0"/>
              <a:t>        download();</a:t>
            </a:r>
          </a:p>
          <a:p>
            <a:r>
              <a:rPr lang="en-US" altLang="zh-CN" b="1" dirty="0" smtClean="0"/>
              <a:t>        //……</a:t>
            </a:r>
          </a:p>
          <a:p>
            <a:r>
              <a:rPr lang="en-US" altLang="zh-CN" b="1" dirty="0" smtClean="0"/>
              <a:t>    }</a:t>
            </a:r>
          </a:p>
          <a:p>
            <a:r>
              <a:rPr lang="en-US" altLang="zh-CN" b="1" dirty="0" smtClean="0"/>
              <a:t>private:</a:t>
            </a:r>
          </a:p>
          <a:p>
            <a:r>
              <a:rPr lang="en-US" altLang="zh-CN" b="1" dirty="0" smtClean="0"/>
              <a:t>    void download() {</a:t>
            </a:r>
          </a:p>
          <a:p>
            <a:r>
              <a:rPr lang="en-US" altLang="zh-CN" b="1" dirty="0" smtClean="0"/>
              <a:t>        //……</a:t>
            </a:r>
          </a:p>
          <a:p>
            <a:r>
              <a:rPr lang="en-US" altLang="zh-CN" b="1" dirty="0" smtClean="0"/>
              <a:t>    }</a:t>
            </a:r>
          </a:p>
          <a:p>
            <a:r>
              <a:rPr lang="en-US" altLang="zh-CN" b="1" dirty="0" smtClean="0"/>
              <a:t>};</a:t>
            </a:r>
          </a:p>
        </p:txBody>
      </p:sp>
      <p:sp>
        <p:nvSpPr>
          <p:cNvPr id="5" name="TextBox 4"/>
          <p:cNvSpPr txBox="1"/>
          <p:nvPr/>
        </p:nvSpPr>
        <p:spPr>
          <a:xfrm>
            <a:off x="4067944" y="3856980"/>
            <a:ext cx="4680520" cy="2308324"/>
          </a:xfrm>
          <a:prstGeom prst="rect">
            <a:avLst/>
          </a:prstGeom>
          <a:noFill/>
          <a:ln w="31750">
            <a:solidFill>
              <a:srgbClr val="0070C0"/>
            </a:solidFill>
          </a:ln>
        </p:spPr>
        <p:txBody>
          <a:bodyPr wrap="square" rtlCol="0">
            <a:spAutoFit/>
          </a:bodyPr>
          <a:lstStyle>
            <a:defPPr>
              <a:defRPr lang="zh-CN"/>
            </a:defPPr>
            <a:lvl1pPr>
              <a:defRPr>
                <a:solidFill>
                  <a:srgbClr val="006666"/>
                </a:solidFill>
                <a:latin typeface="Letter Gothic" pitchFamily="49" charset="0"/>
                <a:cs typeface="Courier New" pitchFamily="49" charset="0"/>
              </a:defRPr>
            </a:lvl1pPr>
          </a:lstStyle>
          <a:p>
            <a:r>
              <a:rPr lang="en-US" altLang="zh-CN" b="1" dirty="0" err="1" smtClean="0"/>
              <a:t>int</a:t>
            </a:r>
            <a:r>
              <a:rPr lang="en-US" altLang="zh-CN" b="1" dirty="0" smtClean="0"/>
              <a:t> main() {</a:t>
            </a:r>
          </a:p>
          <a:p>
            <a:r>
              <a:rPr lang="en-US" altLang="zh-CN" b="1" dirty="0" smtClean="0"/>
              <a:t>    Graph * graph = new </a:t>
            </a:r>
            <a:r>
              <a:rPr lang="en-US" altLang="zh-CN" b="1" dirty="0" err="1" smtClean="0"/>
              <a:t>ImageProxy</a:t>
            </a:r>
            <a:r>
              <a:rPr lang="en-US" altLang="zh-CN" b="1" dirty="0" smtClean="0"/>
              <a:t>(new Image());</a:t>
            </a:r>
          </a:p>
          <a:p>
            <a:r>
              <a:rPr lang="en-US" altLang="zh-CN" b="1" dirty="0" smtClean="0"/>
              <a:t>    </a:t>
            </a:r>
            <a:endParaRPr lang="en-US" altLang="zh-CN" b="1" dirty="0" smtClean="0">
              <a:solidFill>
                <a:srgbClr val="FF0000"/>
              </a:solidFill>
            </a:endParaRPr>
          </a:p>
          <a:p>
            <a:r>
              <a:rPr lang="en-US" altLang="zh-CN" b="1" dirty="0" smtClean="0"/>
              <a:t>    graph -&gt; show();</a:t>
            </a:r>
          </a:p>
          <a:p>
            <a:endParaRPr lang="en-US" altLang="zh-CN" b="1" dirty="0" smtClean="0"/>
          </a:p>
          <a:p>
            <a:r>
              <a:rPr lang="en-US" altLang="zh-CN" b="1" dirty="0" smtClean="0"/>
              <a:t>    return 0;</a:t>
            </a:r>
          </a:p>
          <a:p>
            <a:r>
              <a:rPr lang="en-US" altLang="zh-CN" b="1" dirty="0" smtClean="0"/>
              <a:t>}</a:t>
            </a:r>
          </a:p>
        </p:txBody>
      </p:sp>
      <p:sp>
        <p:nvSpPr>
          <p:cNvPr id="9" name="TextBox 8"/>
          <p:cNvSpPr txBox="1"/>
          <p:nvPr/>
        </p:nvSpPr>
        <p:spPr>
          <a:xfrm>
            <a:off x="4067944" y="1192684"/>
            <a:ext cx="4680520" cy="2585323"/>
          </a:xfrm>
          <a:prstGeom prst="rect">
            <a:avLst/>
          </a:prstGeom>
          <a:noFill/>
          <a:ln w="31750">
            <a:solidFill>
              <a:srgbClr val="0070C0"/>
            </a:solidFill>
          </a:ln>
        </p:spPr>
        <p:txBody>
          <a:bodyPr wrap="square" rtlCol="0">
            <a:spAutoFit/>
          </a:bodyPr>
          <a:lstStyle>
            <a:defPPr>
              <a:defRPr lang="zh-CN"/>
            </a:defPPr>
            <a:lvl1pPr>
              <a:defRPr>
                <a:solidFill>
                  <a:srgbClr val="006666"/>
                </a:solidFill>
                <a:latin typeface="Letter Gothic" pitchFamily="49" charset="0"/>
                <a:cs typeface="Courier New" pitchFamily="49" charset="0"/>
              </a:defRPr>
            </a:lvl1pPr>
          </a:lstStyle>
          <a:p>
            <a:r>
              <a:rPr lang="en-US" altLang="zh-CN" b="1" dirty="0" smtClean="0"/>
              <a:t>class </a:t>
            </a:r>
            <a:r>
              <a:rPr lang="en-US" altLang="zh-CN" b="1" dirty="0" err="1" smtClean="0"/>
              <a:t>ImageProxy</a:t>
            </a:r>
            <a:r>
              <a:rPr lang="en-US" altLang="zh-CN" b="1" dirty="0" smtClean="0"/>
              <a:t> :public Graph {</a:t>
            </a:r>
          </a:p>
          <a:p>
            <a:r>
              <a:rPr lang="en-US" altLang="zh-CN" b="1" dirty="0" smtClean="0"/>
              <a:t>public:</a:t>
            </a:r>
          </a:p>
          <a:p>
            <a:r>
              <a:rPr lang="en-US" altLang="zh-CN" b="1" dirty="0" smtClean="0"/>
              <a:t>    void show() {</a:t>
            </a:r>
          </a:p>
          <a:p>
            <a:r>
              <a:rPr lang="en-US" altLang="zh-CN" b="1" dirty="0" smtClean="0"/>
              <a:t>	</a:t>
            </a:r>
            <a:r>
              <a:rPr lang="en-US" altLang="zh-CN" b="1" dirty="0" err="1" smtClean="0">
                <a:solidFill>
                  <a:srgbClr val="FF0000"/>
                </a:solidFill>
              </a:rPr>
              <a:t>cout</a:t>
            </a:r>
            <a:r>
              <a:rPr lang="en-US" altLang="zh-CN" b="1" dirty="0" smtClean="0">
                <a:solidFill>
                  <a:srgbClr val="FF0000"/>
                </a:solidFill>
              </a:rPr>
              <a:t> &lt;&lt; “wait”;</a:t>
            </a:r>
          </a:p>
          <a:p>
            <a:r>
              <a:rPr lang="en-US" altLang="zh-CN" b="1" dirty="0" smtClean="0"/>
              <a:t>        image -&gt; </a:t>
            </a:r>
            <a:r>
              <a:rPr lang="en-US" altLang="zh-CN" b="1" dirty="0" smtClean="0"/>
              <a:t>show();</a:t>
            </a:r>
            <a:endParaRPr lang="en-US" altLang="zh-CN" b="1" dirty="0" smtClean="0"/>
          </a:p>
          <a:p>
            <a:r>
              <a:rPr lang="en-US" altLang="zh-CN" b="1" dirty="0" smtClean="0"/>
              <a:t>   }</a:t>
            </a:r>
          </a:p>
          <a:p>
            <a:r>
              <a:rPr lang="en-US" altLang="zh-CN" b="1" dirty="0" smtClean="0"/>
              <a:t>private:</a:t>
            </a:r>
          </a:p>
          <a:p>
            <a:r>
              <a:rPr lang="en-US" altLang="zh-CN" b="1" dirty="0" smtClean="0"/>
              <a:t>    Image * image;</a:t>
            </a:r>
          </a:p>
          <a:p>
            <a:r>
              <a:rPr lang="en-US" altLang="zh-CN" b="1" dirty="0" smtClean="0"/>
              <a:t>};</a:t>
            </a:r>
          </a:p>
        </p:txBody>
      </p:sp>
      <p:sp>
        <p:nvSpPr>
          <p:cNvPr id="10" name="TextBox 9"/>
          <p:cNvSpPr txBox="1"/>
          <p:nvPr/>
        </p:nvSpPr>
        <p:spPr>
          <a:xfrm>
            <a:off x="467544" y="1196752"/>
            <a:ext cx="3456384" cy="1200329"/>
          </a:xfrm>
          <a:prstGeom prst="rect">
            <a:avLst/>
          </a:prstGeom>
          <a:noFill/>
          <a:ln w="31750">
            <a:solidFill>
              <a:srgbClr val="0070C0"/>
            </a:solidFill>
          </a:ln>
        </p:spPr>
        <p:txBody>
          <a:bodyPr wrap="square" rtlCol="0">
            <a:spAutoFit/>
          </a:bodyPr>
          <a:lstStyle>
            <a:defPPr>
              <a:defRPr lang="zh-CN"/>
            </a:defPPr>
            <a:lvl1pPr>
              <a:defRPr>
                <a:solidFill>
                  <a:srgbClr val="006666"/>
                </a:solidFill>
                <a:latin typeface="Letter Gothic" pitchFamily="49" charset="0"/>
                <a:cs typeface="Courier New" pitchFamily="49" charset="0"/>
              </a:defRPr>
            </a:lvl1pPr>
          </a:lstStyle>
          <a:p>
            <a:r>
              <a:rPr lang="en-US" altLang="zh-CN" b="1" dirty="0" smtClean="0"/>
              <a:t>class Graph {</a:t>
            </a:r>
          </a:p>
          <a:p>
            <a:r>
              <a:rPr lang="en-US" altLang="zh-CN" b="1" dirty="0" smtClean="0"/>
              <a:t>public:</a:t>
            </a:r>
          </a:p>
          <a:p>
            <a:r>
              <a:rPr lang="en-US" altLang="zh-CN" b="1" dirty="0" smtClean="0"/>
              <a:t>    virtual void show() = 0;</a:t>
            </a:r>
          </a:p>
          <a:p>
            <a:r>
              <a:rPr lang="en-US" altLang="zh-CN" b="1" dirty="0" smtClean="0"/>
              <a:t>};</a:t>
            </a:r>
          </a:p>
        </p:txBody>
      </p:sp>
      <p:sp>
        <p:nvSpPr>
          <p:cNvPr id="11" name="TextBox 10"/>
          <p:cNvSpPr txBox="1"/>
          <p:nvPr/>
        </p:nvSpPr>
        <p:spPr>
          <a:xfrm rot="20364296">
            <a:off x="998744" y="3270176"/>
            <a:ext cx="6994209" cy="1015663"/>
          </a:xfrm>
          <a:prstGeom prst="rect">
            <a:avLst/>
          </a:prstGeom>
          <a:solidFill>
            <a:schemeClr val="accent1"/>
          </a:solidFill>
          <a:ln w="34925">
            <a:solidFill>
              <a:srgbClr val="FF0000"/>
            </a:solidFill>
          </a:ln>
        </p:spPr>
        <p:txBody>
          <a:bodyPr wrap="square" rtlCol="0">
            <a:spAutoFit/>
          </a:bodyPr>
          <a:lstStyle/>
          <a:p>
            <a:pPr algn="ctr"/>
            <a:r>
              <a:rPr lang="zh-CN" altLang="en-US" sz="6000" dirty="0" smtClean="0">
                <a:solidFill>
                  <a:srgbClr val="FF0000"/>
                </a:solidFill>
              </a:rPr>
              <a:t>代理（</a:t>
            </a:r>
            <a:r>
              <a:rPr lang="en-US" altLang="zh-CN" sz="6000" dirty="0" smtClean="0">
                <a:solidFill>
                  <a:srgbClr val="FF0000"/>
                </a:solidFill>
              </a:rPr>
              <a:t>Proxy</a:t>
            </a:r>
            <a:r>
              <a:rPr lang="zh-CN" altLang="en-US" sz="6000" dirty="0" smtClean="0">
                <a:solidFill>
                  <a:srgbClr val="FF0000"/>
                </a:solidFill>
              </a:rPr>
              <a:t>）模式</a:t>
            </a:r>
            <a:endParaRPr lang="zh-CN" altLang="en-US" sz="60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500"/>
                                        <p:tgtEl>
                                          <p:spTgt spid="9"/>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P spid="10" grpId="0" animBg="1"/>
      <p:bldP spid="1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代理模式</a:t>
            </a:r>
            <a:endParaRPr lang="zh-CN" altLang="en-US" dirty="0"/>
          </a:p>
        </p:txBody>
      </p:sp>
      <p:sp>
        <p:nvSpPr>
          <p:cNvPr id="3" name="内容占位符 2"/>
          <p:cNvSpPr>
            <a:spLocks noGrp="1"/>
          </p:cNvSpPr>
          <p:nvPr>
            <p:ph idx="1"/>
          </p:nvPr>
        </p:nvSpPr>
        <p:spPr/>
        <p:txBody>
          <a:bodyPr/>
          <a:lstStyle/>
          <a:p>
            <a:r>
              <a:rPr lang="zh-CN" altLang="en-US" sz="2400" dirty="0" smtClean="0"/>
              <a:t>为某一个对象提供一个代理，并由代理对象控制对原对象的引用</a:t>
            </a:r>
            <a:endParaRPr lang="en-US" altLang="zh-CN" sz="2400" dirty="0" smtClean="0"/>
          </a:p>
          <a:p>
            <a:r>
              <a:rPr lang="zh-CN" altLang="en-US" sz="2400" dirty="0" smtClean="0"/>
              <a:t>在传递对原对象的操作前后，代理对象可以做一系列其他工作，实现不同</a:t>
            </a:r>
            <a:r>
              <a:rPr lang="zh-CN" altLang="en-US" sz="2400" smtClean="0"/>
              <a:t>的目的</a:t>
            </a:r>
            <a:r>
              <a:rPr lang="en-US" altLang="zh-CN" sz="2400" smtClean="0"/>
              <a:t>——</a:t>
            </a:r>
            <a:r>
              <a:rPr lang="zh-CN" altLang="en-US" sz="2400" smtClean="0"/>
              <a:t>最灵活的模式</a:t>
            </a:r>
            <a:endParaRPr lang="zh-CN" altLang="en-US" sz="2400" dirty="0"/>
          </a:p>
        </p:txBody>
      </p:sp>
      <p:pic>
        <p:nvPicPr>
          <p:cNvPr id="68610" name="Picture 2"/>
          <p:cNvPicPr>
            <a:picLocks noChangeAspect="1" noChangeArrowheads="1"/>
          </p:cNvPicPr>
          <p:nvPr/>
        </p:nvPicPr>
        <p:blipFill>
          <a:blip r:embed="rId3" cstate="print">
            <a:clrChange>
              <a:clrFrom>
                <a:srgbClr val="FFFFFF"/>
              </a:clrFrom>
              <a:clrTo>
                <a:srgbClr val="FFFFFF">
                  <a:alpha val="0"/>
                </a:srgbClr>
              </a:clrTo>
            </a:clrChange>
            <a:lum bright="-40000"/>
          </a:blip>
          <a:srcRect/>
          <a:stretch>
            <a:fillRect/>
          </a:stretch>
        </p:blipFill>
        <p:spPr bwMode="auto">
          <a:xfrm>
            <a:off x="827584" y="3140968"/>
            <a:ext cx="7776864" cy="3205011"/>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8610"/>
                                        </p:tgtEl>
                                        <p:attrNameLst>
                                          <p:attrName>style.visibility</p:attrName>
                                        </p:attrNameLst>
                                      </p:cBhvr>
                                      <p:to>
                                        <p:strVal val="visible"/>
                                      </p:to>
                                    </p:set>
                                    <p:animEffect transition="in" filter="wipe(up)">
                                      <p:cBhvr>
                                        <p:cTn id="17" dur="500"/>
                                        <p:tgtEl>
                                          <p:spTgt spid="686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http://www.dqjsw.com.cn/uploads/allimg/091202/160S32051-9.jpg"/>
          <p:cNvPicPr>
            <a:picLocks noChangeAspect="1" noChangeArrowheads="1"/>
          </p:cNvPicPr>
          <p:nvPr/>
        </p:nvPicPr>
        <p:blipFill>
          <a:blip r:embed="rId3" cstate="print">
            <a:clrChange>
              <a:clrFrom>
                <a:srgbClr val="FFFFFF"/>
              </a:clrFrom>
              <a:clrTo>
                <a:srgbClr val="FFFFFF">
                  <a:alpha val="0"/>
                </a:srgbClr>
              </a:clrTo>
            </a:clrChange>
            <a:lum bright="74000" contrast="-83000"/>
          </a:blip>
          <a:srcRect/>
          <a:stretch>
            <a:fillRect/>
          </a:stretch>
        </p:blipFill>
        <p:spPr bwMode="auto">
          <a:xfrm>
            <a:off x="1547664" y="1124744"/>
            <a:ext cx="6264696" cy="5311892"/>
          </a:xfrm>
          <a:prstGeom prst="rect">
            <a:avLst/>
          </a:prstGeom>
          <a:noFill/>
        </p:spPr>
      </p:pic>
      <p:sp>
        <p:nvSpPr>
          <p:cNvPr id="2" name="标题 1"/>
          <p:cNvSpPr>
            <a:spLocks noGrp="1"/>
          </p:cNvSpPr>
          <p:nvPr>
            <p:ph type="title"/>
          </p:nvPr>
        </p:nvSpPr>
        <p:spPr/>
        <p:txBody>
          <a:bodyPr/>
          <a:lstStyle/>
          <a:p>
            <a:r>
              <a:rPr lang="zh-CN" altLang="en-US" smtClean="0"/>
              <a:t>应用场景之一</a:t>
            </a:r>
            <a:r>
              <a:rPr lang="en-US" altLang="zh-CN" smtClean="0"/>
              <a:t>——</a:t>
            </a:r>
            <a:r>
              <a:rPr lang="zh-CN" altLang="en-US" smtClean="0"/>
              <a:t>远程代理</a:t>
            </a:r>
            <a:endParaRPr lang="zh-CN" altLang="en-US"/>
          </a:p>
        </p:txBody>
      </p:sp>
      <p:sp>
        <p:nvSpPr>
          <p:cNvPr id="3" name="内容占位符 2"/>
          <p:cNvSpPr>
            <a:spLocks noGrp="1"/>
          </p:cNvSpPr>
          <p:nvPr>
            <p:ph idx="1"/>
          </p:nvPr>
        </p:nvSpPr>
        <p:spPr>
          <a:xfrm>
            <a:off x="827088" y="1125116"/>
            <a:ext cx="7921625" cy="5256212"/>
          </a:xfrm>
        </p:spPr>
        <p:txBody>
          <a:bodyPr/>
          <a:lstStyle/>
          <a:p>
            <a:pPr lvl="0"/>
            <a:r>
              <a:rPr lang="zh-CN" altLang="en-US" dirty="0" smtClean="0"/>
              <a:t>远程代理（</a:t>
            </a:r>
            <a:r>
              <a:rPr lang="en-US" altLang="zh-CN" dirty="0" smtClean="0"/>
              <a:t>Remote Proxy</a:t>
            </a:r>
            <a:r>
              <a:rPr lang="zh-CN" altLang="en-US" dirty="0" smtClean="0"/>
              <a:t>）：</a:t>
            </a:r>
            <a:r>
              <a:rPr lang="zh-CN" altLang="zh-CN" dirty="0" smtClean="0"/>
              <a:t>为</a:t>
            </a:r>
            <a:r>
              <a:rPr lang="zh-CN" altLang="zh-CN" dirty="0"/>
              <a:t>一个位于不同的地址空间的对象提供一个局域代表</a:t>
            </a:r>
            <a:r>
              <a:rPr lang="zh-CN" altLang="zh-CN" dirty="0" smtClean="0"/>
              <a:t>对象</a:t>
            </a:r>
            <a:endParaRPr lang="en-US" altLang="zh-CN" dirty="0" smtClean="0"/>
          </a:p>
          <a:p>
            <a:r>
              <a:rPr lang="zh-CN" altLang="en-US" dirty="0" smtClean="0"/>
              <a:t>刚才的例子就是典型的远程代理</a:t>
            </a:r>
            <a:endParaRPr lang="en-US" altLang="zh-CN" dirty="0" smtClean="0"/>
          </a:p>
          <a:p>
            <a:pPr lvl="0"/>
            <a:r>
              <a:rPr lang="zh-CN" altLang="zh-CN" dirty="0" smtClean="0"/>
              <a:t>这个</a:t>
            </a:r>
            <a:r>
              <a:rPr lang="zh-CN" altLang="zh-CN" dirty="0"/>
              <a:t>不同的地址空间可以是在本机器中</a:t>
            </a:r>
            <a:r>
              <a:rPr lang="zh-CN" altLang="en-US" dirty="0"/>
              <a:t>（比如不同的进程）</a:t>
            </a:r>
            <a:r>
              <a:rPr lang="zh-CN" altLang="zh-CN" dirty="0"/>
              <a:t>，也可是在另一台机器中</a:t>
            </a:r>
            <a:r>
              <a:rPr lang="zh-CN" altLang="en-US" dirty="0"/>
              <a:t>（网络访问等</a:t>
            </a:r>
            <a:r>
              <a:rPr lang="zh-CN" altLang="en-US" dirty="0" smtClean="0"/>
              <a:t>）</a:t>
            </a:r>
            <a:endParaRPr lang="en-US" altLang="zh-CN" dirty="0" smtClean="0"/>
          </a:p>
          <a:p>
            <a:pPr lvl="0"/>
            <a:r>
              <a:rPr lang="zh-CN" altLang="en-US" dirty="0" smtClean="0"/>
              <a:t>远程代理通常用来解决访问不到（例如绕过进程间的地址保护）或者访问比较慢（比如网络访问）的问题，需要加入进程通信、网络访问、提示等待等附加操作</a:t>
            </a:r>
            <a:endParaRPr lang="zh-CN" altLang="zh-CN" dirty="0"/>
          </a:p>
        </p:txBody>
      </p:sp>
    </p:spTree>
    <p:extLst>
      <p:ext uri="{BB962C8B-B14F-4D97-AF65-F5344CB8AC3E}">
        <p14:creationId xmlns:p14="http://schemas.microsoft.com/office/powerpoint/2010/main" val="590476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vr.ict.ac.cn/images/project/任务级虚拟人运动合成方法研究.JPG"/>
          <p:cNvPicPr>
            <a:picLocks noChangeAspect="1" noChangeArrowheads="1"/>
          </p:cNvPicPr>
          <p:nvPr/>
        </p:nvPicPr>
        <p:blipFill>
          <a:blip r:embed="rId3" cstate="print">
            <a:lum bright="66000" contrast="-85000"/>
          </a:blip>
          <a:srcRect/>
          <a:stretch>
            <a:fillRect/>
          </a:stretch>
        </p:blipFill>
        <p:spPr bwMode="auto">
          <a:xfrm>
            <a:off x="611560" y="1196752"/>
            <a:ext cx="8040893" cy="4824536"/>
          </a:xfrm>
          <a:prstGeom prst="rect">
            <a:avLst/>
          </a:prstGeom>
          <a:noFill/>
        </p:spPr>
      </p:pic>
      <p:sp>
        <p:nvSpPr>
          <p:cNvPr id="2" name="标题 1"/>
          <p:cNvSpPr>
            <a:spLocks noGrp="1"/>
          </p:cNvSpPr>
          <p:nvPr>
            <p:ph type="title"/>
          </p:nvPr>
        </p:nvSpPr>
        <p:spPr/>
        <p:txBody>
          <a:bodyPr/>
          <a:lstStyle/>
          <a:p>
            <a:r>
              <a:rPr lang="zh-CN" altLang="en-US" smtClean="0"/>
              <a:t>应用场景之二</a:t>
            </a:r>
            <a:r>
              <a:rPr lang="en-US" altLang="zh-CN" smtClean="0"/>
              <a:t>——</a:t>
            </a:r>
            <a:r>
              <a:rPr lang="zh-CN" altLang="en-US" smtClean="0"/>
              <a:t>虚拟代理</a:t>
            </a:r>
            <a:endParaRPr lang="zh-CN" altLang="en-US"/>
          </a:p>
        </p:txBody>
      </p:sp>
      <p:sp>
        <p:nvSpPr>
          <p:cNvPr id="3" name="内容占位符 2"/>
          <p:cNvSpPr>
            <a:spLocks noGrp="1"/>
          </p:cNvSpPr>
          <p:nvPr>
            <p:ph idx="1"/>
          </p:nvPr>
        </p:nvSpPr>
        <p:spPr/>
        <p:txBody>
          <a:bodyPr/>
          <a:lstStyle/>
          <a:p>
            <a:pPr lvl="0"/>
            <a:r>
              <a:rPr lang="en-US" altLang="zh-CN" smtClean="0"/>
              <a:t>Virtual Proxy</a:t>
            </a:r>
          </a:p>
          <a:p>
            <a:pPr lvl="0"/>
            <a:r>
              <a:rPr lang="zh-CN" altLang="zh-CN" smtClean="0"/>
              <a:t>根据</a:t>
            </a:r>
            <a:r>
              <a:rPr lang="zh-CN" altLang="zh-CN"/>
              <a:t>需要创建一个资源消耗</a:t>
            </a:r>
            <a:r>
              <a:rPr lang="zh-CN" altLang="zh-CN" smtClean="0"/>
              <a:t>较大</a:t>
            </a:r>
            <a:r>
              <a:rPr lang="zh-CN" altLang="en-US" smtClean="0"/>
              <a:t>（如占用大量内存或处理很复杂）</a:t>
            </a:r>
            <a:r>
              <a:rPr lang="zh-CN" altLang="zh-CN" smtClean="0"/>
              <a:t>的</a:t>
            </a:r>
            <a:r>
              <a:rPr lang="zh-CN" altLang="zh-CN"/>
              <a:t>对象，使得此对象只在需要时才会被真正</a:t>
            </a:r>
            <a:r>
              <a:rPr lang="zh-CN" altLang="zh-CN" smtClean="0"/>
              <a:t>创建</a:t>
            </a:r>
            <a:endParaRPr lang="en-US" altLang="zh-CN" smtClean="0"/>
          </a:p>
          <a:p>
            <a:pPr lvl="0"/>
            <a:r>
              <a:rPr lang="zh-CN" altLang="en-US" smtClean="0"/>
              <a:t>延迟创建是本应用场景的主要目的</a:t>
            </a:r>
            <a:endParaRPr lang="zh-CN" altLang="en-US"/>
          </a:p>
        </p:txBody>
      </p:sp>
    </p:spTree>
    <p:extLst>
      <p:ext uri="{BB962C8B-B14F-4D97-AF65-F5344CB8AC3E}">
        <p14:creationId xmlns:p14="http://schemas.microsoft.com/office/powerpoint/2010/main" val="22989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工厂方法模式下的匹萨店（</a:t>
            </a:r>
            <a:r>
              <a:rPr lang="en-US" altLang="zh-CN" dirty="0" smtClean="0"/>
              <a:t>1</a:t>
            </a:r>
            <a:r>
              <a:rPr lang="zh-CN" altLang="en-US" dirty="0" smtClean="0"/>
              <a:t>）</a:t>
            </a:r>
            <a:endParaRPr lang="zh-CN" altLang="en-US" dirty="0"/>
          </a:p>
        </p:txBody>
      </p:sp>
      <p:sp>
        <p:nvSpPr>
          <p:cNvPr id="3" name="内容占位符 2"/>
          <p:cNvSpPr>
            <a:spLocks noGrp="1"/>
          </p:cNvSpPr>
          <p:nvPr>
            <p:ph idx="1"/>
          </p:nvPr>
        </p:nvSpPr>
        <p:spPr>
          <a:xfrm>
            <a:off x="827089" y="1125538"/>
            <a:ext cx="7921375" cy="4895750"/>
          </a:xfrm>
        </p:spPr>
        <p:txBody>
          <a:bodyPr/>
          <a:lstStyle/>
          <a:p>
            <a:r>
              <a:rPr lang="zh-CN" altLang="en-US" dirty="0" smtClean="0"/>
              <a:t>我们来看看工厂方法模式下的匹萨店</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r>
              <a:rPr lang="en-US" altLang="zh-CN" dirty="0" err="1" smtClean="0"/>
              <a:t>CheesePizza</a:t>
            </a:r>
            <a:r>
              <a:rPr lang="zh-CN" altLang="en-US" dirty="0" smtClean="0"/>
              <a:t>、</a:t>
            </a:r>
            <a:r>
              <a:rPr lang="en-US" altLang="zh-CN" dirty="0" err="1" smtClean="0"/>
              <a:t>VeggiePizze</a:t>
            </a:r>
            <a:r>
              <a:rPr lang="zh-CN" altLang="en-US" dirty="0" smtClean="0"/>
              <a:t>等实现类与简单工厂方法下相同</a:t>
            </a:r>
            <a:endParaRPr lang="en-US" altLang="zh-CN" dirty="0" smtClean="0"/>
          </a:p>
          <a:p>
            <a:pPr marL="0" indent="0">
              <a:buNone/>
            </a:pPr>
            <a:endParaRPr lang="zh-CN" altLang="en-US" dirty="0"/>
          </a:p>
        </p:txBody>
      </p:sp>
      <p:grpSp>
        <p:nvGrpSpPr>
          <p:cNvPr id="5" name="组合 7"/>
          <p:cNvGrpSpPr/>
          <p:nvPr/>
        </p:nvGrpSpPr>
        <p:grpSpPr>
          <a:xfrm>
            <a:off x="2339752" y="1916832"/>
            <a:ext cx="4488132" cy="2585323"/>
            <a:chOff x="11860" y="2489413"/>
            <a:chExt cx="4488132" cy="2585323"/>
          </a:xfrm>
        </p:grpSpPr>
        <p:sp>
          <p:nvSpPr>
            <p:cNvPr id="4" name="TextBox 3"/>
            <p:cNvSpPr txBox="1"/>
            <p:nvPr/>
          </p:nvSpPr>
          <p:spPr>
            <a:xfrm>
              <a:off x="11860" y="2489413"/>
              <a:ext cx="4488132" cy="2585323"/>
            </a:xfrm>
            <a:prstGeom prst="rect">
              <a:avLst/>
            </a:prstGeom>
            <a:noFill/>
            <a:ln w="31750">
              <a:solidFill>
                <a:srgbClr val="0070C0"/>
              </a:solidFill>
            </a:ln>
          </p:spPr>
          <p:txBody>
            <a:bodyPr wrap="square" rtlCol="0">
              <a:spAutoFit/>
            </a:bodyPr>
            <a:lstStyle>
              <a:defPPr>
                <a:defRPr lang="zh-CN"/>
              </a:defPPr>
              <a:lvl1pPr>
                <a:defRPr>
                  <a:solidFill>
                    <a:srgbClr val="006666"/>
                  </a:solidFill>
                  <a:latin typeface="Letter Gothic" pitchFamily="49" charset="0"/>
                  <a:cs typeface="Courier New" pitchFamily="49" charset="0"/>
                </a:defRPr>
              </a:lvl1pPr>
            </a:lstStyle>
            <a:p>
              <a:r>
                <a:rPr lang="en-US" altLang="zh-CN" dirty="0"/>
                <a:t>#</a:t>
              </a:r>
              <a:r>
                <a:rPr lang="en-US" altLang="zh-CN" dirty="0" err="1"/>
                <a:t>ifndef</a:t>
              </a:r>
              <a:r>
                <a:rPr lang="en-US" altLang="zh-CN" dirty="0"/>
                <a:t> __PIZZA__</a:t>
              </a:r>
            </a:p>
            <a:p>
              <a:r>
                <a:rPr lang="en-US" altLang="zh-CN" dirty="0"/>
                <a:t>#define __PIZZA__</a:t>
              </a:r>
            </a:p>
            <a:p>
              <a:endParaRPr lang="en-US" altLang="zh-CN" dirty="0" smtClean="0"/>
            </a:p>
            <a:p>
              <a:r>
                <a:rPr lang="en-US" altLang="zh-CN" dirty="0" smtClean="0"/>
                <a:t>class Pizza {</a:t>
              </a:r>
            </a:p>
            <a:p>
              <a:r>
                <a:rPr lang="en-US" altLang="zh-CN" dirty="0"/>
                <a:t>	</a:t>
              </a:r>
              <a:r>
                <a:rPr lang="en-US" altLang="zh-CN" dirty="0" smtClean="0"/>
                <a:t>//cut, box and sell pizza</a:t>
              </a:r>
            </a:p>
            <a:p>
              <a:r>
                <a:rPr lang="en-US" altLang="zh-CN" b="1" dirty="0">
                  <a:solidFill>
                    <a:srgbClr val="C00000"/>
                  </a:solidFill>
                </a:rPr>
                <a:t>	</a:t>
              </a:r>
              <a:r>
                <a:rPr lang="en-US" altLang="zh-CN" b="1" dirty="0" smtClean="0">
                  <a:solidFill>
                    <a:srgbClr val="C00000"/>
                  </a:solidFill>
                </a:rPr>
                <a:t>virtual void </a:t>
              </a:r>
              <a:r>
                <a:rPr lang="en-US" altLang="zh-CN" b="1" dirty="0" err="1" smtClean="0">
                  <a:solidFill>
                    <a:srgbClr val="C00000"/>
                  </a:solidFill>
                </a:rPr>
                <a:t>sellPizza</a:t>
              </a:r>
              <a:r>
                <a:rPr lang="en-US" altLang="zh-CN" b="1" dirty="0" smtClean="0">
                  <a:solidFill>
                    <a:srgbClr val="C00000"/>
                  </a:solidFill>
                </a:rPr>
                <a:t>() = 0;</a:t>
              </a:r>
              <a:endParaRPr lang="en-US" altLang="zh-CN" b="1" dirty="0">
                <a:solidFill>
                  <a:srgbClr val="C00000"/>
                </a:solidFill>
              </a:endParaRPr>
            </a:p>
            <a:p>
              <a:r>
                <a:rPr lang="en-US" altLang="zh-CN" dirty="0" smtClean="0"/>
                <a:t>};</a:t>
              </a:r>
              <a:endParaRPr lang="en-US" altLang="zh-CN" dirty="0"/>
            </a:p>
            <a:p>
              <a:endParaRPr lang="en-US" altLang="zh-CN" dirty="0" smtClean="0"/>
            </a:p>
            <a:p>
              <a:r>
                <a:rPr lang="en-US" altLang="zh-CN" dirty="0"/>
                <a:t>#</a:t>
              </a:r>
              <a:r>
                <a:rPr lang="en-US" altLang="zh-CN" dirty="0" err="1"/>
                <a:t>endif</a:t>
              </a:r>
              <a:endParaRPr lang="en-US" altLang="zh-CN" dirty="0"/>
            </a:p>
          </p:txBody>
        </p:sp>
        <p:sp>
          <p:nvSpPr>
            <p:cNvPr id="6" name="TextBox 5"/>
            <p:cNvSpPr txBox="1"/>
            <p:nvPr/>
          </p:nvSpPr>
          <p:spPr>
            <a:xfrm>
              <a:off x="3131840" y="2489413"/>
              <a:ext cx="1368152" cy="369332"/>
            </a:xfrm>
            <a:prstGeom prst="rect">
              <a:avLst/>
            </a:prstGeom>
            <a:noFill/>
          </p:spPr>
          <p:txBody>
            <a:bodyPr wrap="square" rtlCol="0">
              <a:spAutoFit/>
            </a:bodyPr>
            <a:lstStyle/>
            <a:p>
              <a:pPr algn="r"/>
              <a:r>
                <a:rPr lang="en-US" altLang="zh-CN" dirty="0" err="1" smtClean="0">
                  <a:solidFill>
                    <a:srgbClr val="FF0000"/>
                  </a:solidFill>
                </a:rPr>
                <a:t>Pizza.h</a:t>
              </a:r>
              <a:endParaRPr lang="zh-CN" altLang="en-US" dirty="0">
                <a:solidFill>
                  <a:srgbClr val="FF0000"/>
                </a:solidFill>
              </a:endParaRPr>
            </a:p>
          </p:txBody>
        </p:sp>
      </p:grpSp>
    </p:spTree>
    <p:extLst>
      <p:ext uri="{BB962C8B-B14F-4D97-AF65-F5344CB8AC3E}">
        <p14:creationId xmlns:p14="http://schemas.microsoft.com/office/powerpoint/2010/main" val="296716136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3" cstate="print">
            <a:clrChange>
              <a:clrFrom>
                <a:srgbClr val="FFFFFF"/>
              </a:clrFrom>
              <a:clrTo>
                <a:srgbClr val="FFFFFF">
                  <a:alpha val="0"/>
                </a:srgbClr>
              </a:clrTo>
            </a:clrChange>
            <a:lum bright="56000" contrast="-69000"/>
          </a:blip>
          <a:srcRect/>
          <a:stretch>
            <a:fillRect/>
          </a:stretch>
        </p:blipFill>
        <p:spPr bwMode="auto">
          <a:xfrm>
            <a:off x="2483768" y="1052736"/>
            <a:ext cx="4528890" cy="5379612"/>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smtClean="0"/>
              <a:t>应用场景之三</a:t>
            </a:r>
            <a:r>
              <a:rPr lang="en-US" altLang="zh-CN" smtClean="0"/>
              <a:t>——</a:t>
            </a:r>
            <a:r>
              <a:rPr lang="zh-CN" altLang="en-US" smtClean="0"/>
              <a:t>保护代理</a:t>
            </a:r>
            <a:endParaRPr lang="zh-CN" altLang="en-US"/>
          </a:p>
        </p:txBody>
      </p:sp>
      <p:sp>
        <p:nvSpPr>
          <p:cNvPr id="3" name="内容占位符 2"/>
          <p:cNvSpPr>
            <a:spLocks noGrp="1"/>
          </p:cNvSpPr>
          <p:nvPr>
            <p:ph idx="1"/>
          </p:nvPr>
        </p:nvSpPr>
        <p:spPr/>
        <p:txBody>
          <a:bodyPr/>
          <a:lstStyle/>
          <a:p>
            <a:pPr lvl="0"/>
            <a:r>
              <a:rPr lang="en-US" altLang="zh-CN" smtClean="0"/>
              <a:t>Protect or Access Proxy</a:t>
            </a:r>
          </a:p>
          <a:p>
            <a:pPr lvl="0"/>
            <a:r>
              <a:rPr lang="zh-CN" altLang="zh-CN" smtClean="0"/>
              <a:t>控制</a:t>
            </a:r>
            <a:r>
              <a:rPr lang="zh-CN" altLang="zh-CN"/>
              <a:t>对一个对象的访问，如果需要，可以给不同的用户提供不同级别的使用权限。 </a:t>
            </a:r>
          </a:p>
          <a:p>
            <a:endParaRPr lang="en-US" altLang="zh-CN" smtClean="0"/>
          </a:p>
          <a:p>
            <a:endParaRPr lang="en-US" altLang="zh-CN"/>
          </a:p>
          <a:p>
            <a:endParaRPr lang="en-US" altLang="zh-CN" smtClean="0"/>
          </a:p>
          <a:p>
            <a:endParaRPr lang="en-US" altLang="zh-CN"/>
          </a:p>
          <a:p>
            <a:r>
              <a:rPr lang="zh-CN" altLang="en-US" smtClean="0"/>
              <a:t>相当于在对实际对象访问前增加一个“卫兵”</a:t>
            </a:r>
            <a:endParaRPr lang="zh-CN" altLang="en-US"/>
          </a:p>
        </p:txBody>
      </p:sp>
      <p:sp>
        <p:nvSpPr>
          <p:cNvPr id="4" name="TextBox 3"/>
          <p:cNvSpPr txBox="1"/>
          <p:nvPr/>
        </p:nvSpPr>
        <p:spPr>
          <a:xfrm>
            <a:off x="2051720" y="2996952"/>
            <a:ext cx="4680520" cy="2031325"/>
          </a:xfrm>
          <a:prstGeom prst="rect">
            <a:avLst/>
          </a:prstGeom>
          <a:noFill/>
          <a:ln w="31750">
            <a:solidFill>
              <a:srgbClr val="0070C0"/>
            </a:solidFill>
          </a:ln>
        </p:spPr>
        <p:txBody>
          <a:bodyPr wrap="square" rtlCol="0">
            <a:spAutoFit/>
          </a:bodyPr>
          <a:lstStyle>
            <a:defPPr>
              <a:defRPr lang="zh-CN"/>
            </a:defPPr>
            <a:lvl1pPr>
              <a:defRPr>
                <a:solidFill>
                  <a:srgbClr val="006666"/>
                </a:solidFill>
                <a:latin typeface="Letter Gothic" pitchFamily="49" charset="0"/>
                <a:cs typeface="Courier New" pitchFamily="49" charset="0"/>
              </a:defRPr>
            </a:lvl1pPr>
          </a:lstStyle>
          <a:p>
            <a:r>
              <a:rPr lang="en-US" altLang="zh-CN" b="1"/>
              <a:t>v</a:t>
            </a:r>
            <a:r>
              <a:rPr lang="en-US" altLang="zh-CN" b="1" smtClean="0"/>
              <a:t>oid Proxy::request ( ) </a:t>
            </a:r>
          </a:p>
          <a:p>
            <a:r>
              <a:rPr lang="en-US" altLang="zh-CN" b="1" smtClean="0"/>
              <a:t>{</a:t>
            </a:r>
          </a:p>
          <a:p>
            <a:r>
              <a:rPr lang="en-US" altLang="zh-CN" b="1" smtClean="0">
                <a:solidFill>
                  <a:srgbClr val="FF0000"/>
                </a:solidFill>
              </a:rPr>
              <a:t>  if (userAuthorize( ))</a:t>
            </a:r>
          </a:p>
          <a:p>
            <a:r>
              <a:rPr lang="en-US" altLang="zh-CN" b="1">
                <a:solidFill>
                  <a:srgbClr val="FF0000"/>
                </a:solidFill>
              </a:rPr>
              <a:t> </a:t>
            </a:r>
            <a:r>
              <a:rPr lang="en-US" altLang="zh-CN" b="1" smtClean="0">
                <a:solidFill>
                  <a:srgbClr val="FF0000"/>
                </a:solidFill>
              </a:rPr>
              <a:t> {</a:t>
            </a:r>
          </a:p>
          <a:p>
            <a:r>
              <a:rPr lang="en-US" altLang="zh-CN" b="1">
                <a:solidFill>
                  <a:srgbClr val="FF0000"/>
                </a:solidFill>
              </a:rPr>
              <a:t> </a:t>
            </a:r>
            <a:r>
              <a:rPr lang="en-US" altLang="zh-CN" b="1" smtClean="0">
                <a:solidFill>
                  <a:srgbClr val="FF0000"/>
                </a:solidFill>
              </a:rPr>
              <a:t>   realSubject -&gt; request( );</a:t>
            </a:r>
          </a:p>
          <a:p>
            <a:r>
              <a:rPr lang="en-US" altLang="zh-CN" b="1">
                <a:solidFill>
                  <a:srgbClr val="FF0000"/>
                </a:solidFill>
              </a:rPr>
              <a:t> </a:t>
            </a:r>
            <a:r>
              <a:rPr lang="en-US" altLang="zh-CN" b="1" smtClean="0">
                <a:solidFill>
                  <a:srgbClr val="FF0000"/>
                </a:solidFill>
              </a:rPr>
              <a:t> }</a:t>
            </a:r>
          </a:p>
          <a:p>
            <a:r>
              <a:rPr lang="en-US" altLang="zh-CN" b="1"/>
              <a:t>}</a:t>
            </a:r>
            <a:endParaRPr lang="en-US" altLang="zh-CN" b="1" dirty="0" smtClean="0"/>
          </a:p>
        </p:txBody>
      </p:sp>
    </p:spTree>
    <p:extLst>
      <p:ext uri="{BB962C8B-B14F-4D97-AF65-F5344CB8AC3E}">
        <p14:creationId xmlns:p14="http://schemas.microsoft.com/office/powerpoint/2010/main" val="21805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人工智能">
            <a:hlinkClick r:id="rId3"/>
          </p:cNvPr>
          <p:cNvPicPr>
            <a:picLocks noChangeAspect="1" noChangeArrowheads="1"/>
          </p:cNvPicPr>
          <p:nvPr/>
        </p:nvPicPr>
        <p:blipFill>
          <a:blip r:embed="rId4" cstate="print">
            <a:clrChange>
              <a:clrFrom>
                <a:srgbClr val="000000"/>
              </a:clrFrom>
              <a:clrTo>
                <a:srgbClr val="000000">
                  <a:alpha val="0"/>
                </a:srgbClr>
              </a:clrTo>
            </a:clrChange>
            <a:lum bright="54000" contrast="-23000"/>
          </a:blip>
          <a:srcRect/>
          <a:stretch>
            <a:fillRect/>
          </a:stretch>
        </p:blipFill>
        <p:spPr bwMode="auto">
          <a:xfrm>
            <a:off x="1691680" y="1196751"/>
            <a:ext cx="5832648" cy="5277915"/>
          </a:xfrm>
          <a:prstGeom prst="rect">
            <a:avLst/>
          </a:prstGeom>
          <a:noFill/>
        </p:spPr>
      </p:pic>
      <p:sp>
        <p:nvSpPr>
          <p:cNvPr id="2" name="标题 1"/>
          <p:cNvSpPr>
            <a:spLocks noGrp="1"/>
          </p:cNvSpPr>
          <p:nvPr>
            <p:ph type="title"/>
          </p:nvPr>
        </p:nvSpPr>
        <p:spPr/>
        <p:txBody>
          <a:bodyPr/>
          <a:lstStyle/>
          <a:p>
            <a:r>
              <a:rPr lang="zh-CN" altLang="en-US" smtClean="0"/>
              <a:t>应用场景之四</a:t>
            </a:r>
            <a:r>
              <a:rPr lang="en-US" altLang="zh-CN" smtClean="0"/>
              <a:t>——</a:t>
            </a:r>
            <a:r>
              <a:rPr lang="zh-CN" altLang="en-US" smtClean="0"/>
              <a:t>智能代理</a:t>
            </a:r>
            <a:endParaRPr lang="zh-CN" altLang="en-US"/>
          </a:p>
        </p:txBody>
      </p:sp>
      <p:sp>
        <p:nvSpPr>
          <p:cNvPr id="3" name="内容占位符 2"/>
          <p:cNvSpPr>
            <a:spLocks noGrp="1"/>
          </p:cNvSpPr>
          <p:nvPr>
            <p:ph idx="1"/>
          </p:nvPr>
        </p:nvSpPr>
        <p:spPr/>
        <p:txBody>
          <a:bodyPr/>
          <a:lstStyle/>
          <a:p>
            <a:pPr lvl="0"/>
            <a:r>
              <a:rPr lang="zh-CN" altLang="zh-CN" dirty="0"/>
              <a:t>当一个对象被引用时，提供一些额外的操作，比如将对此对象调用的次数记录</a:t>
            </a:r>
            <a:r>
              <a:rPr lang="zh-CN" altLang="zh-CN" dirty="0" smtClean="0"/>
              <a:t>下来</a:t>
            </a:r>
            <a:r>
              <a:rPr lang="zh-CN" altLang="en-US" dirty="0" smtClean="0"/>
              <a:t>，对调用的参数进行一些过滤等等</a:t>
            </a:r>
            <a:endParaRPr lang="en-US" altLang="zh-CN" dirty="0" smtClean="0"/>
          </a:p>
          <a:p>
            <a:pPr lvl="0"/>
            <a:r>
              <a:rPr lang="zh-CN" altLang="en-US" dirty="0" smtClean="0"/>
              <a:t>智能代理可以根据需要做任何操作，以满足各种不同的应用需求</a:t>
            </a:r>
            <a:endParaRPr lang="en-US" altLang="zh-CN" dirty="0" smtClean="0"/>
          </a:p>
          <a:p>
            <a:pPr lvl="0"/>
            <a:endParaRPr lang="en-US" altLang="zh-CN" dirty="0"/>
          </a:p>
          <a:p>
            <a:pPr lvl="0"/>
            <a:endParaRPr lang="en-US" altLang="zh-CN" dirty="0" smtClean="0"/>
          </a:p>
          <a:p>
            <a:pPr lvl="0"/>
            <a:endParaRPr lang="en-US" altLang="zh-CN" dirty="0"/>
          </a:p>
          <a:p>
            <a:pPr lvl="0"/>
            <a:r>
              <a:rPr lang="zh-CN" altLang="en-US" dirty="0" smtClean="0"/>
              <a:t>上面例子在代理时做了过滤请求和记录请求两件工作</a:t>
            </a:r>
            <a:endParaRPr lang="zh-CN" altLang="en-US" dirty="0"/>
          </a:p>
          <a:p>
            <a:endParaRPr lang="zh-CN" altLang="en-US" dirty="0"/>
          </a:p>
        </p:txBody>
      </p:sp>
      <p:sp>
        <p:nvSpPr>
          <p:cNvPr id="4" name="TextBox 3"/>
          <p:cNvSpPr txBox="1"/>
          <p:nvPr/>
        </p:nvSpPr>
        <p:spPr>
          <a:xfrm>
            <a:off x="2056834" y="3861048"/>
            <a:ext cx="4680520" cy="1754326"/>
          </a:xfrm>
          <a:prstGeom prst="rect">
            <a:avLst/>
          </a:prstGeom>
          <a:noFill/>
          <a:ln w="31750">
            <a:solidFill>
              <a:srgbClr val="0070C0"/>
            </a:solidFill>
          </a:ln>
        </p:spPr>
        <p:txBody>
          <a:bodyPr wrap="square" rtlCol="0">
            <a:spAutoFit/>
          </a:bodyPr>
          <a:lstStyle>
            <a:defPPr>
              <a:defRPr lang="zh-CN"/>
            </a:defPPr>
            <a:lvl1pPr>
              <a:defRPr>
                <a:solidFill>
                  <a:srgbClr val="006666"/>
                </a:solidFill>
                <a:latin typeface="Letter Gothic" pitchFamily="49" charset="0"/>
                <a:cs typeface="Courier New" pitchFamily="49" charset="0"/>
              </a:defRPr>
            </a:lvl1pPr>
          </a:lstStyle>
          <a:p>
            <a:r>
              <a:rPr lang="en-US" altLang="zh-CN" b="1"/>
              <a:t>v</a:t>
            </a:r>
            <a:r>
              <a:rPr lang="en-US" altLang="zh-CN" b="1" smtClean="0"/>
              <a:t>oid Proxy::request () {</a:t>
            </a:r>
          </a:p>
          <a:p>
            <a:r>
              <a:rPr lang="en-US" altLang="zh-CN" b="1" smtClean="0">
                <a:solidFill>
                  <a:srgbClr val="FF0000"/>
                </a:solidFill>
              </a:rPr>
              <a:t>  if (filterRequest()) {</a:t>
            </a:r>
          </a:p>
          <a:p>
            <a:r>
              <a:rPr lang="en-US" altLang="zh-CN" b="1">
                <a:solidFill>
                  <a:srgbClr val="FF0000"/>
                </a:solidFill>
              </a:rPr>
              <a:t> </a:t>
            </a:r>
            <a:r>
              <a:rPr lang="en-US" altLang="zh-CN" b="1" smtClean="0">
                <a:solidFill>
                  <a:srgbClr val="FF0000"/>
                </a:solidFill>
              </a:rPr>
              <a:t>   realSubject -&gt; request();</a:t>
            </a:r>
          </a:p>
          <a:p>
            <a:r>
              <a:rPr lang="en-US" altLang="zh-CN" b="1">
                <a:solidFill>
                  <a:srgbClr val="FF0000"/>
                </a:solidFill>
              </a:rPr>
              <a:t> </a:t>
            </a:r>
            <a:r>
              <a:rPr lang="en-US" altLang="zh-CN" b="1" smtClean="0">
                <a:solidFill>
                  <a:srgbClr val="FF0000"/>
                </a:solidFill>
              </a:rPr>
              <a:t> }</a:t>
            </a:r>
          </a:p>
          <a:p>
            <a:r>
              <a:rPr lang="en-US" altLang="zh-CN" b="1">
                <a:solidFill>
                  <a:srgbClr val="FF0000"/>
                </a:solidFill>
              </a:rPr>
              <a:t> </a:t>
            </a:r>
            <a:r>
              <a:rPr lang="en-US" altLang="zh-CN" b="1" smtClean="0">
                <a:solidFill>
                  <a:srgbClr val="FF0000"/>
                </a:solidFill>
              </a:rPr>
              <a:t> logRequest();</a:t>
            </a:r>
          </a:p>
          <a:p>
            <a:r>
              <a:rPr lang="en-US" altLang="zh-CN" b="1"/>
              <a:t>}</a:t>
            </a:r>
            <a:endParaRPr lang="en-US" altLang="zh-CN" b="1" dirty="0" smtClean="0"/>
          </a:p>
        </p:txBody>
      </p:sp>
    </p:spTree>
    <p:extLst>
      <p:ext uri="{BB962C8B-B14F-4D97-AF65-F5344CB8AC3E}">
        <p14:creationId xmlns:p14="http://schemas.microsoft.com/office/powerpoint/2010/main" val="2069591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Proxy </a:t>
            </a:r>
            <a:r>
              <a:rPr lang="en-US" altLang="zh-CN" dirty="0" err="1" smtClean="0"/>
              <a:t>vs</a:t>
            </a:r>
            <a:r>
              <a:rPr lang="en-US" altLang="zh-CN" dirty="0" smtClean="0"/>
              <a:t> Adapter</a:t>
            </a:r>
            <a:endParaRPr lang="zh-CN" altLang="en-US" dirty="0"/>
          </a:p>
        </p:txBody>
      </p:sp>
      <p:sp>
        <p:nvSpPr>
          <p:cNvPr id="3" name="内容占位符 2"/>
          <p:cNvSpPr>
            <a:spLocks noGrp="1"/>
          </p:cNvSpPr>
          <p:nvPr>
            <p:ph idx="1"/>
          </p:nvPr>
        </p:nvSpPr>
        <p:spPr/>
        <p:txBody>
          <a:bodyPr/>
          <a:lstStyle/>
          <a:p>
            <a:r>
              <a:rPr lang="zh-CN" altLang="en-US" dirty="0" smtClean="0"/>
              <a:t>相同</a:t>
            </a:r>
            <a:endParaRPr lang="en-US" altLang="zh-CN" dirty="0" smtClean="0"/>
          </a:p>
          <a:p>
            <a:pPr lvl="1"/>
            <a:r>
              <a:rPr lang="zh-CN" altLang="en-US" dirty="0" smtClean="0"/>
              <a:t>在两个实体（对象）之间架设访问操作的通道</a:t>
            </a:r>
            <a:endParaRPr lang="en-US" altLang="zh-CN" dirty="0" smtClean="0"/>
          </a:p>
          <a:p>
            <a:r>
              <a:rPr lang="zh-CN" altLang="en-US" dirty="0" smtClean="0"/>
              <a:t>不同</a:t>
            </a:r>
            <a:endParaRPr lang="en-US" altLang="zh-CN" dirty="0" smtClean="0"/>
          </a:p>
          <a:p>
            <a:pPr lvl="1"/>
            <a:r>
              <a:rPr lang="en-US" altLang="zh-CN" dirty="0" smtClean="0"/>
              <a:t>Proxy</a:t>
            </a:r>
            <a:r>
              <a:rPr lang="zh-CN" altLang="en-US" dirty="0" smtClean="0"/>
              <a:t>不改变接口，</a:t>
            </a:r>
            <a:r>
              <a:rPr lang="en-US" altLang="zh-CN" dirty="0" smtClean="0"/>
              <a:t>Adapter</a:t>
            </a:r>
            <a:r>
              <a:rPr lang="zh-CN" altLang="en-US" dirty="0" smtClean="0"/>
              <a:t>改变接口</a:t>
            </a:r>
            <a:endParaRPr lang="en-US" altLang="zh-CN" dirty="0" smtClean="0"/>
          </a:p>
          <a:p>
            <a:pPr lvl="1"/>
            <a:r>
              <a:rPr lang="en-US" altLang="zh-CN" dirty="0" smtClean="0"/>
              <a:t>Proxy</a:t>
            </a:r>
            <a:r>
              <a:rPr lang="zh-CN" altLang="en-US" dirty="0" smtClean="0"/>
              <a:t>经常改变操作功能，</a:t>
            </a:r>
            <a:r>
              <a:rPr lang="en-US" altLang="zh-CN" dirty="0" smtClean="0"/>
              <a:t>Adapter</a:t>
            </a:r>
            <a:r>
              <a:rPr lang="zh-CN" altLang="en-US" dirty="0" smtClean="0"/>
              <a:t>一般不改变操作功能</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单一责任原则与设计模式</a:t>
            </a:r>
            <a:endParaRPr lang="zh-CN" altLang="en-US" dirty="0"/>
          </a:p>
        </p:txBody>
      </p:sp>
      <p:pic>
        <p:nvPicPr>
          <p:cNvPr id="8195" name="Picture 3"/>
          <p:cNvPicPr>
            <a:picLocks noChangeAspect="1" noChangeArrowheads="1"/>
          </p:cNvPicPr>
          <p:nvPr/>
        </p:nvPicPr>
        <p:blipFill>
          <a:blip r:embed="rId3" cstate="print">
            <a:clrChange>
              <a:clrFrom>
                <a:srgbClr val="FFFFFF"/>
              </a:clrFrom>
              <a:clrTo>
                <a:srgbClr val="FFFFFF">
                  <a:alpha val="0"/>
                </a:srgbClr>
              </a:clrTo>
            </a:clrChange>
          </a:blip>
          <a:srcRect l="10964" t="9844" r="10964" b="27303"/>
          <a:stretch>
            <a:fillRect/>
          </a:stretch>
        </p:blipFill>
        <p:spPr bwMode="auto">
          <a:xfrm>
            <a:off x="3707904" y="1268760"/>
            <a:ext cx="4920547" cy="295232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单一责任原则</a:t>
            </a:r>
            <a:endParaRPr lang="zh-CN" altLang="en-US" dirty="0"/>
          </a:p>
        </p:txBody>
      </p:sp>
      <p:sp>
        <p:nvSpPr>
          <p:cNvPr id="3" name="内容占位符 2"/>
          <p:cNvSpPr>
            <a:spLocks noGrp="1"/>
          </p:cNvSpPr>
          <p:nvPr>
            <p:ph idx="1"/>
          </p:nvPr>
        </p:nvSpPr>
        <p:spPr/>
        <p:txBody>
          <a:bodyPr/>
          <a:lstStyle/>
          <a:p>
            <a:r>
              <a:rPr lang="zh-CN" altLang="en-US" dirty="0" smtClean="0"/>
              <a:t>单一责任</a:t>
            </a:r>
            <a:endParaRPr lang="en-US" altLang="zh-CN" dirty="0" smtClean="0"/>
          </a:p>
          <a:p>
            <a:pPr lvl="1"/>
            <a:r>
              <a:rPr lang="zh-CN" altLang="en-US" dirty="0" smtClean="0"/>
              <a:t>让一个类只做一件事，不同的功能交给不同的实体</a:t>
            </a:r>
            <a:endParaRPr lang="en-US" altLang="zh-CN" dirty="0" smtClean="0"/>
          </a:p>
          <a:p>
            <a:pPr lvl="1"/>
            <a:r>
              <a:rPr lang="zh-CN" altLang="en-US" dirty="0" smtClean="0"/>
              <a:t>当这个类需要承当其他类型的责任的时候，就需要分解这个类</a:t>
            </a:r>
            <a:endParaRPr lang="en-US" altLang="zh-CN" dirty="0" smtClean="0"/>
          </a:p>
          <a:p>
            <a:r>
              <a:rPr lang="zh-CN" altLang="en-US" dirty="0" smtClean="0"/>
              <a:t>怎么判断</a:t>
            </a:r>
            <a:endParaRPr lang="en-US" altLang="zh-CN" dirty="0" smtClean="0"/>
          </a:p>
          <a:p>
            <a:pPr lvl="1"/>
            <a:r>
              <a:rPr lang="zh-CN" altLang="en-US" dirty="0" smtClean="0"/>
              <a:t>我们改变一个类的缘由有且只有一个</a:t>
            </a:r>
            <a:endParaRPr lang="en-US" altLang="zh-CN" dirty="0" smtClean="0"/>
          </a:p>
          <a:p>
            <a:r>
              <a:rPr lang="zh-CN" altLang="en-US" dirty="0" smtClean="0"/>
              <a:t>为什么？</a:t>
            </a:r>
            <a:endParaRPr lang="en-US" altLang="zh-CN" dirty="0" smtClean="0"/>
          </a:p>
          <a:p>
            <a:pPr lvl="1"/>
            <a:r>
              <a:rPr lang="zh-CN" altLang="en-US" dirty="0" smtClean="0"/>
              <a:t>避免不同职责由同一个类负担造成的互相干扰</a:t>
            </a:r>
            <a:endParaRPr lang="en-US" altLang="zh-CN" dirty="0" smtClean="0"/>
          </a:p>
          <a:p>
            <a:pPr lvl="1"/>
            <a:r>
              <a:rPr lang="zh-CN" altLang="en-US" dirty="0" smtClean="0"/>
              <a:t>否则变更一个职责有可能引起这个类中其他职责的变化</a:t>
            </a:r>
            <a:r>
              <a:rPr lang="en-US" altLang="zh-CN" dirty="0" smtClean="0"/>
              <a:t>——</a:t>
            </a:r>
            <a:r>
              <a:rPr lang="zh-CN" altLang="en-US" dirty="0" smtClean="0"/>
              <a:t>而这正是我们不想要的</a:t>
            </a:r>
            <a:endParaRPr lang="en-US" altLang="zh-CN"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left)">
                                      <p:cBhvr>
                                        <p:cTn id="26" dur="500"/>
                                        <p:tgtEl>
                                          <p:spTgt spid="3">
                                            <p:txEl>
                                              <p:pRg st="5" end="5"/>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left)">
                                      <p:cBhvr>
                                        <p:cTn id="29" dur="500"/>
                                        <p:tgtEl>
                                          <p:spTgt spid="3">
                                            <p:txEl>
                                              <p:pRg st="6" end="6"/>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设计模式中的单一责任（</a:t>
            </a:r>
            <a:r>
              <a:rPr lang="en-US" altLang="zh-CN" dirty="0" smtClean="0"/>
              <a:t>1</a:t>
            </a:r>
            <a:r>
              <a:rPr lang="zh-CN" altLang="en-US" dirty="0" smtClean="0"/>
              <a:t>）</a:t>
            </a:r>
            <a:endParaRPr lang="zh-CN" altLang="en-US" dirty="0"/>
          </a:p>
        </p:txBody>
      </p:sp>
      <p:sp>
        <p:nvSpPr>
          <p:cNvPr id="3" name="内容占位符 2"/>
          <p:cNvSpPr>
            <a:spLocks noGrp="1"/>
          </p:cNvSpPr>
          <p:nvPr>
            <p:ph idx="1"/>
          </p:nvPr>
        </p:nvSpPr>
        <p:spPr>
          <a:xfrm>
            <a:off x="827584" y="981100"/>
            <a:ext cx="7921625" cy="5256212"/>
          </a:xfrm>
        </p:spPr>
        <p:txBody>
          <a:bodyPr/>
          <a:lstStyle/>
          <a:p>
            <a:r>
              <a:rPr lang="zh-CN" altLang="en-US" dirty="0" smtClean="0"/>
              <a:t>模板方法</a:t>
            </a:r>
            <a:endParaRPr lang="en-US" altLang="zh-CN" dirty="0" smtClean="0"/>
          </a:p>
          <a:p>
            <a:pPr lvl="1"/>
            <a:r>
              <a:rPr lang="zh-CN" altLang="en-US" dirty="0" smtClean="0"/>
              <a:t>抽象类负责算法骨架</a:t>
            </a:r>
            <a:r>
              <a:rPr lang="en-US" altLang="zh-CN" dirty="0" smtClean="0"/>
              <a:t>——</a:t>
            </a:r>
            <a:r>
              <a:rPr lang="zh-CN" altLang="en-US" dirty="0" smtClean="0"/>
              <a:t>算法中不变的部分</a:t>
            </a:r>
            <a:endParaRPr lang="en-US" altLang="zh-CN" dirty="0" smtClean="0"/>
          </a:p>
          <a:p>
            <a:pPr lvl="1"/>
            <a:r>
              <a:rPr lang="zh-CN" altLang="en-US" dirty="0" smtClean="0"/>
              <a:t>易变的算法细节留待实现类中实现</a:t>
            </a:r>
            <a:endParaRPr lang="en-US" altLang="zh-CN" dirty="0" smtClean="0"/>
          </a:p>
          <a:p>
            <a:pPr lvl="1"/>
            <a:r>
              <a:rPr lang="zh-CN" altLang="en-US" dirty="0" smtClean="0"/>
              <a:t>这种将算法中变化和不变的部分分离的做法符合单一责任原则</a:t>
            </a:r>
            <a:endParaRPr lang="en-US" altLang="zh-CN" dirty="0" smtClean="0"/>
          </a:p>
          <a:p>
            <a:r>
              <a:rPr lang="zh-CN" altLang="en-US" dirty="0" smtClean="0"/>
              <a:t>建造者</a:t>
            </a:r>
            <a:endParaRPr lang="en-US" altLang="zh-CN" dirty="0" smtClean="0"/>
          </a:p>
          <a:p>
            <a:pPr lvl="1"/>
            <a:r>
              <a:rPr lang="en-US" altLang="zh-CN" dirty="0" smtClean="0"/>
              <a:t>Builder</a:t>
            </a:r>
            <a:r>
              <a:rPr lang="zh-CN" altLang="en-US" dirty="0" smtClean="0"/>
              <a:t>负责创建和组装产品的各部分（</a:t>
            </a:r>
            <a:r>
              <a:rPr lang="en-US" altLang="zh-CN" dirty="0" smtClean="0"/>
              <a:t>Builder</a:t>
            </a:r>
            <a:r>
              <a:rPr lang="zh-CN" altLang="en-US" dirty="0" smtClean="0"/>
              <a:t>的不同实现代表不同表示的构造对象）</a:t>
            </a:r>
            <a:endParaRPr lang="en-US" altLang="zh-CN" dirty="0" smtClean="0"/>
          </a:p>
          <a:p>
            <a:pPr lvl="1"/>
            <a:r>
              <a:rPr lang="en-US" altLang="zh-CN" dirty="0" smtClean="0"/>
              <a:t>Director</a:t>
            </a:r>
            <a:r>
              <a:rPr lang="zh-CN" altLang="en-US" dirty="0" smtClean="0"/>
              <a:t>负责指导这个创建和组装过程（创建算法独立于该对象的组成部分以及他们的装配方式）</a:t>
            </a:r>
            <a:endParaRPr lang="en-US" altLang="zh-CN" dirty="0" smtClean="0"/>
          </a:p>
          <a:p>
            <a:pPr lvl="1"/>
            <a:r>
              <a:rPr lang="en-US" altLang="zh-CN" dirty="0" smtClean="0"/>
              <a:t>Builder</a:t>
            </a:r>
            <a:r>
              <a:rPr lang="zh-CN" altLang="en-US" dirty="0" smtClean="0"/>
              <a:t>和</a:t>
            </a:r>
            <a:r>
              <a:rPr lang="en-US" altLang="zh-CN" dirty="0" smtClean="0"/>
              <a:t>Director</a:t>
            </a:r>
            <a:r>
              <a:rPr lang="zh-CN" altLang="en-US" dirty="0" smtClean="0"/>
              <a:t>的分离即分离了两种不同的责任</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left)">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left)">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设计模式中的单一责任（</a:t>
            </a:r>
            <a:r>
              <a:rPr lang="en-US" altLang="zh-CN" dirty="0" smtClean="0"/>
              <a:t>2</a:t>
            </a:r>
            <a:r>
              <a:rPr lang="zh-CN" altLang="en-US" dirty="0" smtClean="0"/>
              <a:t>）</a:t>
            </a:r>
            <a:endParaRPr lang="zh-CN" altLang="en-US" dirty="0"/>
          </a:p>
        </p:txBody>
      </p:sp>
      <p:sp>
        <p:nvSpPr>
          <p:cNvPr id="3" name="内容占位符 2"/>
          <p:cNvSpPr>
            <a:spLocks noGrp="1"/>
          </p:cNvSpPr>
          <p:nvPr>
            <p:ph idx="1"/>
          </p:nvPr>
        </p:nvSpPr>
        <p:spPr>
          <a:xfrm>
            <a:off x="827584" y="981100"/>
            <a:ext cx="7921625" cy="5256212"/>
          </a:xfrm>
        </p:spPr>
        <p:txBody>
          <a:bodyPr/>
          <a:lstStyle/>
          <a:p>
            <a:r>
              <a:rPr lang="zh-CN" altLang="en-US" dirty="0" smtClean="0"/>
              <a:t>代理</a:t>
            </a:r>
            <a:endParaRPr lang="en-US" altLang="zh-CN" dirty="0" smtClean="0"/>
          </a:p>
          <a:p>
            <a:pPr lvl="1"/>
            <a:r>
              <a:rPr lang="en-US" altLang="zh-CN" dirty="0" err="1" smtClean="0"/>
              <a:t>RealSubject</a:t>
            </a:r>
            <a:r>
              <a:rPr lang="zh-CN" altLang="en-US" dirty="0" smtClean="0"/>
              <a:t>专注于该</a:t>
            </a:r>
            <a:r>
              <a:rPr lang="en-US" altLang="zh-CN" dirty="0" smtClean="0"/>
              <a:t>subject</a:t>
            </a:r>
            <a:r>
              <a:rPr lang="zh-CN" altLang="en-US" dirty="0" smtClean="0"/>
              <a:t>本身应该提供的各种核心功能</a:t>
            </a:r>
            <a:endParaRPr lang="en-US" altLang="zh-CN" dirty="0" smtClean="0"/>
          </a:p>
          <a:p>
            <a:pPr lvl="1"/>
            <a:r>
              <a:rPr lang="en-US" altLang="zh-CN" dirty="0" smtClean="0"/>
              <a:t>Proxy</a:t>
            </a:r>
            <a:r>
              <a:rPr lang="zh-CN" altLang="en-US" dirty="0" smtClean="0"/>
              <a:t>负责解决引用过程中的各种问题（远程、保护等）和提供引用过程中的各种附加责任（记录、过滤等）</a:t>
            </a:r>
            <a:endParaRPr lang="en-US" altLang="zh-CN" dirty="0" smtClean="0"/>
          </a:p>
          <a:p>
            <a:r>
              <a:rPr lang="zh-CN" altLang="en-US" dirty="0" smtClean="0"/>
              <a:t>其他模式请自行分析</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总结</a:t>
            </a:r>
            <a:endParaRPr lang="zh-CN" altLang="en-US" dirty="0"/>
          </a:p>
        </p:txBody>
      </p:sp>
      <p:sp>
        <p:nvSpPr>
          <p:cNvPr id="3" name="内容占位符 2"/>
          <p:cNvSpPr>
            <a:spLocks noGrp="1"/>
          </p:cNvSpPr>
          <p:nvPr>
            <p:ph idx="1"/>
          </p:nvPr>
        </p:nvSpPr>
        <p:spPr/>
        <p:txBody>
          <a:bodyPr/>
          <a:lstStyle/>
          <a:p>
            <a:r>
              <a:rPr lang="zh-CN" altLang="en-US" dirty="0" smtClean="0"/>
              <a:t>本节课</a:t>
            </a:r>
            <a:endParaRPr lang="en-US" altLang="zh-CN" dirty="0" smtClean="0"/>
          </a:p>
          <a:p>
            <a:pPr lvl="1"/>
            <a:r>
              <a:rPr lang="zh-CN" altLang="en-US" dirty="0" smtClean="0"/>
              <a:t>工厂方法模式</a:t>
            </a:r>
            <a:endParaRPr lang="en-US" altLang="zh-CN" dirty="0" smtClean="0"/>
          </a:p>
          <a:p>
            <a:pPr lvl="1"/>
            <a:r>
              <a:rPr lang="zh-CN" altLang="en-US" dirty="0" smtClean="0"/>
              <a:t>模板方法模式</a:t>
            </a:r>
            <a:endParaRPr lang="en-US" altLang="zh-CN" dirty="0" smtClean="0"/>
          </a:p>
          <a:p>
            <a:pPr lvl="1"/>
            <a:r>
              <a:rPr lang="zh-CN" altLang="en-US" dirty="0" smtClean="0"/>
              <a:t>建造者模式</a:t>
            </a:r>
            <a:endParaRPr lang="en-US" altLang="zh-CN" dirty="0" smtClean="0"/>
          </a:p>
          <a:p>
            <a:pPr lvl="1"/>
            <a:r>
              <a:rPr lang="zh-CN" altLang="en-US" dirty="0" smtClean="0"/>
              <a:t>代理模式</a:t>
            </a:r>
            <a:endParaRPr lang="en-US" altLang="zh-CN" dirty="0" smtClean="0"/>
          </a:p>
          <a:p>
            <a:pPr lvl="1"/>
            <a:r>
              <a:rPr lang="zh-CN" altLang="en-US" dirty="0" smtClean="0"/>
              <a:t>单一责任原则与</a:t>
            </a:r>
            <a:r>
              <a:rPr lang="en-US" altLang="zh-CN" dirty="0" smtClean="0"/>
              <a:t/>
            </a:r>
            <a:br>
              <a:rPr lang="en-US" altLang="zh-CN" dirty="0" smtClean="0"/>
            </a:br>
            <a:r>
              <a:rPr lang="zh-CN" altLang="en-US" dirty="0" smtClean="0"/>
              <a:t>设计模式</a:t>
            </a:r>
            <a:endParaRPr lang="en-US" altLang="zh-CN" dirty="0" smtClean="0"/>
          </a:p>
          <a:p>
            <a:pPr lvl="1"/>
            <a:endParaRPr lang="en-US" altLang="zh-CN" dirty="0" smtClean="0"/>
          </a:p>
          <a:p>
            <a:r>
              <a:rPr lang="zh-CN" altLang="en-US" dirty="0" smtClean="0"/>
              <a:t>本周六下午</a:t>
            </a:r>
            <a:r>
              <a:rPr lang="en-US" altLang="zh-CN" dirty="0" smtClean="0"/>
              <a:t>2</a:t>
            </a:r>
            <a:r>
              <a:rPr lang="zh-CN" altLang="en-US" dirty="0" smtClean="0"/>
              <a:t>：</a:t>
            </a:r>
            <a:r>
              <a:rPr lang="en-US" altLang="zh-CN" dirty="0" smtClean="0"/>
              <a:t>00</a:t>
            </a:r>
            <a:r>
              <a:rPr lang="zh-CN" altLang="en-US" dirty="0" smtClean="0"/>
              <a:t>，国防生机房，上机考试</a:t>
            </a:r>
            <a:endParaRPr lang="en-US" altLang="zh-CN" dirty="0" smtClean="0"/>
          </a:p>
        </p:txBody>
      </p:sp>
      <p:pic>
        <p:nvPicPr>
          <p:cNvPr id="4" name="Picture 4"/>
          <p:cNvPicPr>
            <a:picLocks noChangeAspect="1" noChangeArrowheads="1"/>
          </p:cNvPicPr>
          <p:nvPr/>
        </p:nvPicPr>
        <p:blipFill>
          <a:blip r:embed="rId3" cstate="print"/>
          <a:srcRect/>
          <a:stretch>
            <a:fillRect/>
          </a:stretch>
        </p:blipFill>
        <p:spPr bwMode="auto">
          <a:xfrm>
            <a:off x="3995936" y="1196751"/>
            <a:ext cx="4896544" cy="3261099"/>
          </a:xfrm>
          <a:prstGeom prst="rect">
            <a:avLst/>
          </a:prstGeom>
          <a:noFill/>
          <a:ln w="9525">
            <a:noFill/>
            <a:miter lim="800000"/>
            <a:headEnd/>
            <a:tailEnd/>
          </a:ln>
        </p:spPr>
      </p:pic>
    </p:spTree>
    <p:extLst>
      <p:ext uri="{BB962C8B-B14F-4D97-AF65-F5344CB8AC3E}">
        <p14:creationId xmlns:p14="http://schemas.microsoft.com/office/powerpoint/2010/main" val="586312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wipe(down)">
                                      <p:cBhvr>
                                        <p:cTn id="37" dur="500"/>
                                        <p:tgtEl>
                                          <p:spTgt spid="3">
                                            <p:txEl>
                                              <p:pRg st="7" end="7"/>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工厂方法模式下的匹萨店（</a:t>
            </a:r>
            <a:r>
              <a:rPr lang="en-US" altLang="zh-CN" dirty="0" smtClean="0"/>
              <a:t>2</a:t>
            </a:r>
            <a:r>
              <a:rPr lang="zh-CN" altLang="en-US" dirty="0" smtClean="0"/>
              <a:t>）</a:t>
            </a:r>
            <a:endParaRPr lang="zh-CN" altLang="en-US" dirty="0"/>
          </a:p>
        </p:txBody>
      </p:sp>
      <p:sp>
        <p:nvSpPr>
          <p:cNvPr id="3" name="内容占位符 2"/>
          <p:cNvSpPr>
            <a:spLocks noGrp="1"/>
          </p:cNvSpPr>
          <p:nvPr>
            <p:ph idx="1"/>
          </p:nvPr>
        </p:nvSpPr>
        <p:spPr>
          <a:xfrm>
            <a:off x="827089" y="1125538"/>
            <a:ext cx="7921375" cy="4895750"/>
          </a:xfrm>
        </p:spPr>
        <p:txBody>
          <a:bodyPr/>
          <a:lstStyle/>
          <a:p>
            <a:r>
              <a:rPr lang="zh-CN" altLang="en-US" dirty="0" smtClean="0"/>
              <a:t>我们先定义一个“工厂”的抽象类（接口）</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r>
              <a:rPr lang="zh-CN" altLang="en-US" dirty="0" smtClean="0"/>
              <a:t>然后是几种不同的“工厂”的实现</a:t>
            </a:r>
            <a:endParaRPr lang="en-US" altLang="zh-CN" dirty="0" smtClean="0"/>
          </a:p>
        </p:txBody>
      </p:sp>
      <p:grpSp>
        <p:nvGrpSpPr>
          <p:cNvPr id="5" name="组合 7"/>
          <p:cNvGrpSpPr/>
          <p:nvPr/>
        </p:nvGrpSpPr>
        <p:grpSpPr>
          <a:xfrm>
            <a:off x="2195736" y="1916832"/>
            <a:ext cx="5112568" cy="3139321"/>
            <a:chOff x="11860" y="2489413"/>
            <a:chExt cx="4488132" cy="3139321"/>
          </a:xfrm>
        </p:grpSpPr>
        <p:sp>
          <p:nvSpPr>
            <p:cNvPr id="4" name="TextBox 3"/>
            <p:cNvSpPr txBox="1"/>
            <p:nvPr/>
          </p:nvSpPr>
          <p:spPr>
            <a:xfrm>
              <a:off x="11860" y="2489413"/>
              <a:ext cx="4488132" cy="3139321"/>
            </a:xfrm>
            <a:prstGeom prst="rect">
              <a:avLst/>
            </a:prstGeom>
            <a:noFill/>
            <a:ln w="31750">
              <a:solidFill>
                <a:srgbClr val="0070C0"/>
              </a:solidFill>
            </a:ln>
          </p:spPr>
          <p:txBody>
            <a:bodyPr wrap="square" rtlCol="0">
              <a:spAutoFit/>
            </a:bodyPr>
            <a:lstStyle>
              <a:defPPr>
                <a:defRPr lang="zh-CN"/>
              </a:defPPr>
              <a:lvl1pPr>
                <a:defRPr>
                  <a:solidFill>
                    <a:srgbClr val="006666"/>
                  </a:solidFill>
                  <a:latin typeface="Letter Gothic" pitchFamily="49" charset="0"/>
                  <a:cs typeface="Courier New" pitchFamily="49" charset="0"/>
                </a:defRPr>
              </a:lvl1pPr>
            </a:lstStyle>
            <a:p>
              <a:r>
                <a:rPr lang="en-US" altLang="zh-CN" dirty="0" smtClean="0"/>
                <a:t>#</a:t>
              </a:r>
              <a:r>
                <a:rPr lang="en-US" altLang="zh-CN" dirty="0" err="1" smtClean="0"/>
                <a:t>ifndef</a:t>
              </a:r>
              <a:r>
                <a:rPr lang="en-US" altLang="zh-CN" dirty="0" smtClean="0"/>
                <a:t> __PIZZA_FACTORY__</a:t>
              </a:r>
            </a:p>
            <a:p>
              <a:r>
                <a:rPr lang="en-US" altLang="zh-CN" dirty="0" smtClean="0"/>
                <a:t>#define __PIZZA_FACTORY__</a:t>
              </a:r>
            </a:p>
            <a:p>
              <a:endParaRPr lang="en-US" altLang="zh-CN" dirty="0" smtClean="0"/>
            </a:p>
            <a:p>
              <a:r>
                <a:rPr lang="en-US" altLang="zh-CN" dirty="0" smtClean="0"/>
                <a:t>#include "</a:t>
              </a:r>
              <a:r>
                <a:rPr lang="en-US" altLang="zh-CN" dirty="0" err="1" smtClean="0"/>
                <a:t>Pizza.h</a:t>
              </a:r>
              <a:r>
                <a:rPr lang="en-US" altLang="zh-CN" dirty="0" smtClean="0"/>
                <a:t>"</a:t>
              </a:r>
            </a:p>
            <a:p>
              <a:endParaRPr lang="en-US" altLang="zh-CN" dirty="0" smtClean="0"/>
            </a:p>
            <a:p>
              <a:r>
                <a:rPr lang="en-US" altLang="zh-CN" dirty="0" smtClean="0"/>
                <a:t>class </a:t>
              </a:r>
              <a:r>
                <a:rPr lang="en-US" altLang="zh-CN" dirty="0" err="1" smtClean="0"/>
                <a:t>PizzaFactory</a:t>
              </a:r>
              <a:r>
                <a:rPr lang="en-US" altLang="zh-CN" dirty="0" smtClean="0"/>
                <a:t> {</a:t>
              </a:r>
            </a:p>
            <a:p>
              <a:r>
                <a:rPr lang="en-US" altLang="zh-CN" dirty="0" smtClean="0"/>
                <a:t>public:</a:t>
              </a:r>
            </a:p>
            <a:p>
              <a:r>
                <a:rPr lang="en-US" altLang="zh-CN" dirty="0" smtClean="0"/>
                <a:t>  </a:t>
              </a:r>
              <a:r>
                <a:rPr lang="en-US" altLang="zh-CN" b="1" dirty="0" smtClean="0">
                  <a:solidFill>
                    <a:srgbClr val="FF0000"/>
                  </a:solidFill>
                </a:rPr>
                <a:t>virtual Pizza* </a:t>
              </a:r>
              <a:r>
                <a:rPr lang="en-US" altLang="zh-CN" b="1" dirty="0" err="1" smtClean="0">
                  <a:solidFill>
                    <a:srgbClr val="FF0000"/>
                  </a:solidFill>
                </a:rPr>
                <a:t>createPizza</a:t>
              </a:r>
              <a:r>
                <a:rPr lang="en-US" altLang="zh-CN" b="1" dirty="0" smtClean="0">
                  <a:solidFill>
                    <a:srgbClr val="FF0000"/>
                  </a:solidFill>
                </a:rPr>
                <a:t>() = 0;</a:t>
              </a:r>
            </a:p>
            <a:p>
              <a:r>
                <a:rPr lang="en-US" altLang="zh-CN" dirty="0" smtClean="0"/>
                <a:t>};</a:t>
              </a:r>
            </a:p>
            <a:p>
              <a:endParaRPr lang="en-US" altLang="zh-CN" dirty="0" smtClean="0"/>
            </a:p>
            <a:p>
              <a:r>
                <a:rPr lang="en-US" altLang="zh-CN" dirty="0" smtClean="0"/>
                <a:t>#</a:t>
              </a:r>
              <a:r>
                <a:rPr lang="en-US" altLang="zh-CN" dirty="0" err="1" smtClean="0"/>
                <a:t>endif</a:t>
              </a:r>
              <a:endParaRPr lang="en-US" altLang="zh-CN" dirty="0"/>
            </a:p>
          </p:txBody>
        </p:sp>
        <p:sp>
          <p:nvSpPr>
            <p:cNvPr id="6" name="TextBox 5"/>
            <p:cNvSpPr txBox="1"/>
            <p:nvPr/>
          </p:nvSpPr>
          <p:spPr>
            <a:xfrm>
              <a:off x="2388124" y="2489413"/>
              <a:ext cx="2111868" cy="369332"/>
            </a:xfrm>
            <a:prstGeom prst="rect">
              <a:avLst/>
            </a:prstGeom>
            <a:noFill/>
          </p:spPr>
          <p:txBody>
            <a:bodyPr wrap="square" rtlCol="0">
              <a:spAutoFit/>
            </a:bodyPr>
            <a:lstStyle/>
            <a:p>
              <a:pPr algn="r"/>
              <a:r>
                <a:rPr lang="en-US" altLang="zh-CN" dirty="0" err="1" smtClean="0">
                  <a:solidFill>
                    <a:srgbClr val="FF0000"/>
                  </a:solidFill>
                </a:rPr>
                <a:t>PizzaFactory.h</a:t>
              </a:r>
              <a:endParaRPr lang="zh-CN" altLang="en-US" dirty="0">
                <a:solidFill>
                  <a:srgbClr val="FF0000"/>
                </a:solidFill>
              </a:endParaRPr>
            </a:p>
          </p:txBody>
        </p:sp>
      </p:grpSp>
    </p:spTree>
    <p:extLst>
      <p:ext uri="{BB962C8B-B14F-4D97-AF65-F5344CB8AC3E}">
        <p14:creationId xmlns:p14="http://schemas.microsoft.com/office/powerpoint/2010/main" val="29671613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9592" y="116632"/>
            <a:ext cx="8496300" cy="792163"/>
          </a:xfrm>
        </p:spPr>
        <p:txBody>
          <a:bodyPr/>
          <a:lstStyle/>
          <a:p>
            <a:r>
              <a:rPr lang="zh-CN" altLang="en-US" dirty="0" smtClean="0"/>
              <a:t>工厂方法模式</a:t>
            </a:r>
            <a:r>
              <a:rPr lang="zh-CN" altLang="en-US" dirty="0"/>
              <a:t>下的匹萨店</a:t>
            </a:r>
            <a:r>
              <a:rPr lang="zh-CN" altLang="en-US" dirty="0" smtClean="0"/>
              <a:t>（</a:t>
            </a:r>
            <a:r>
              <a:rPr lang="en-US" altLang="zh-CN" dirty="0" smtClean="0"/>
              <a:t>3</a:t>
            </a:r>
            <a:r>
              <a:rPr lang="zh-CN" altLang="en-US" dirty="0" smtClean="0"/>
              <a:t>）</a:t>
            </a:r>
            <a:endParaRPr lang="zh-CN" altLang="en-US" dirty="0"/>
          </a:p>
        </p:txBody>
      </p:sp>
      <p:grpSp>
        <p:nvGrpSpPr>
          <p:cNvPr id="3" name="组合 8"/>
          <p:cNvGrpSpPr/>
          <p:nvPr/>
        </p:nvGrpSpPr>
        <p:grpSpPr>
          <a:xfrm>
            <a:off x="83868" y="1124744"/>
            <a:ext cx="4344116" cy="4919486"/>
            <a:chOff x="4715926" y="1124745"/>
            <a:chExt cx="4488132" cy="4919486"/>
          </a:xfrm>
        </p:grpSpPr>
        <p:sp>
          <p:nvSpPr>
            <p:cNvPr id="5" name="TextBox 4"/>
            <p:cNvSpPr txBox="1"/>
            <p:nvPr/>
          </p:nvSpPr>
          <p:spPr>
            <a:xfrm>
              <a:off x="4715926" y="1519916"/>
              <a:ext cx="4488132" cy="4524315"/>
            </a:xfrm>
            <a:prstGeom prst="rect">
              <a:avLst/>
            </a:prstGeom>
            <a:noFill/>
            <a:ln w="31750">
              <a:solidFill>
                <a:srgbClr val="0070C0"/>
              </a:solidFill>
            </a:ln>
          </p:spPr>
          <p:txBody>
            <a:bodyPr wrap="square" rtlCol="0">
              <a:spAutoFit/>
            </a:bodyPr>
            <a:lstStyle>
              <a:defPPr>
                <a:defRPr lang="zh-CN"/>
              </a:defPPr>
              <a:lvl1pPr>
                <a:defRPr>
                  <a:solidFill>
                    <a:srgbClr val="006666"/>
                  </a:solidFill>
                  <a:latin typeface="Letter Gothic" pitchFamily="49" charset="0"/>
                  <a:cs typeface="Courier New" pitchFamily="49" charset="0"/>
                </a:defRPr>
              </a:lvl1pPr>
            </a:lstStyle>
            <a:p>
              <a:r>
                <a:rPr lang="en-US" altLang="zh-CN" dirty="0" smtClean="0"/>
                <a:t>#</a:t>
              </a:r>
              <a:r>
                <a:rPr lang="en-US" altLang="zh-CN" dirty="0" err="1" smtClean="0"/>
                <a:t>ifndef</a:t>
              </a:r>
              <a:r>
                <a:rPr lang="en-US" altLang="zh-CN" dirty="0" smtClean="0"/>
                <a:t> __CHEESE_PIZZA_FACTORY__</a:t>
              </a:r>
            </a:p>
            <a:p>
              <a:r>
                <a:rPr lang="en-US" altLang="zh-CN" dirty="0" smtClean="0"/>
                <a:t>#define __CHEESE_PIZZA_FACTORY__</a:t>
              </a:r>
            </a:p>
            <a:p>
              <a:endParaRPr lang="en-US" altLang="zh-CN" dirty="0" smtClean="0"/>
            </a:p>
            <a:p>
              <a:r>
                <a:rPr lang="en-US" altLang="zh-CN" dirty="0" smtClean="0"/>
                <a:t>#include "</a:t>
              </a:r>
              <a:r>
                <a:rPr lang="en-US" altLang="zh-CN" dirty="0" err="1" smtClean="0"/>
                <a:t>Pizza.h</a:t>
              </a:r>
              <a:r>
                <a:rPr lang="en-US" altLang="zh-CN" dirty="0" smtClean="0"/>
                <a:t>"</a:t>
              </a:r>
            </a:p>
            <a:p>
              <a:r>
                <a:rPr lang="en-US" altLang="zh-CN" dirty="0" smtClean="0"/>
                <a:t>#include "</a:t>
              </a:r>
              <a:r>
                <a:rPr lang="en-US" altLang="zh-CN" dirty="0" err="1" smtClean="0"/>
                <a:t>CheesePizza.h</a:t>
              </a:r>
              <a:r>
                <a:rPr lang="en-US" altLang="zh-CN" dirty="0" smtClean="0"/>
                <a:t>"</a:t>
              </a:r>
            </a:p>
            <a:p>
              <a:endParaRPr lang="en-US" altLang="zh-CN" dirty="0" smtClean="0"/>
            </a:p>
            <a:p>
              <a:r>
                <a:rPr lang="en-US" altLang="zh-CN" dirty="0" smtClean="0"/>
                <a:t>class </a:t>
              </a:r>
              <a:r>
                <a:rPr lang="en-US" altLang="zh-CN" dirty="0" err="1" smtClean="0"/>
                <a:t>CheesePizzaFactory</a:t>
              </a:r>
              <a:r>
                <a:rPr lang="en-US" altLang="zh-CN" dirty="0" smtClean="0"/>
                <a:t> : public </a:t>
              </a:r>
              <a:r>
                <a:rPr lang="en-US" altLang="zh-CN" dirty="0" err="1" smtClean="0"/>
                <a:t>PizzaFactory</a:t>
              </a:r>
              <a:r>
                <a:rPr lang="en-US" altLang="zh-CN" dirty="0" smtClean="0"/>
                <a:t> {</a:t>
              </a:r>
            </a:p>
            <a:p>
              <a:r>
                <a:rPr lang="en-US" altLang="zh-CN" dirty="0" smtClean="0"/>
                <a:t>public:</a:t>
              </a:r>
            </a:p>
            <a:p>
              <a:r>
                <a:rPr lang="en-US" altLang="zh-CN" b="1" dirty="0" smtClean="0">
                  <a:solidFill>
                    <a:srgbClr val="FF0000"/>
                  </a:solidFill>
                </a:rPr>
                <a:t>  Pizza* </a:t>
              </a:r>
              <a:r>
                <a:rPr lang="en-US" altLang="zh-CN" b="1" dirty="0" err="1" smtClean="0">
                  <a:solidFill>
                    <a:srgbClr val="FF0000"/>
                  </a:solidFill>
                </a:rPr>
                <a:t>createPizza</a:t>
              </a:r>
              <a:r>
                <a:rPr lang="en-US" altLang="zh-CN" b="1" dirty="0" smtClean="0">
                  <a:solidFill>
                    <a:srgbClr val="FF0000"/>
                  </a:solidFill>
                </a:rPr>
                <a:t>() {</a:t>
              </a:r>
            </a:p>
            <a:p>
              <a:r>
                <a:rPr lang="en-US" altLang="zh-CN" b="1" dirty="0" smtClean="0">
                  <a:solidFill>
                    <a:srgbClr val="FF0000"/>
                  </a:solidFill>
                </a:rPr>
                <a:t>    Pizza *pizza = new </a:t>
              </a:r>
              <a:r>
                <a:rPr lang="en-US" altLang="zh-CN" b="1" dirty="0" err="1" smtClean="0">
                  <a:solidFill>
                    <a:srgbClr val="FF0000"/>
                  </a:solidFill>
                </a:rPr>
                <a:t>CheesePizza</a:t>
              </a:r>
              <a:r>
                <a:rPr lang="en-US" altLang="zh-CN" b="1" dirty="0" smtClean="0">
                  <a:solidFill>
                    <a:srgbClr val="FF0000"/>
                  </a:solidFill>
                </a:rPr>
                <a:t>();</a:t>
              </a:r>
            </a:p>
            <a:p>
              <a:r>
                <a:rPr lang="en-US" altLang="zh-CN" b="1" dirty="0" smtClean="0">
                  <a:solidFill>
                    <a:srgbClr val="FF0000"/>
                  </a:solidFill>
                </a:rPr>
                <a:t>    return pizza;</a:t>
              </a:r>
            </a:p>
            <a:p>
              <a:r>
                <a:rPr lang="en-US" altLang="zh-CN" b="1" dirty="0" smtClean="0">
                  <a:solidFill>
                    <a:srgbClr val="FF0000"/>
                  </a:solidFill>
                </a:rPr>
                <a:t>  }</a:t>
              </a:r>
            </a:p>
            <a:p>
              <a:r>
                <a:rPr lang="en-US" altLang="zh-CN" dirty="0" smtClean="0"/>
                <a:t>};</a:t>
              </a:r>
            </a:p>
            <a:p>
              <a:endParaRPr lang="en-US" altLang="zh-CN" dirty="0" smtClean="0"/>
            </a:p>
            <a:p>
              <a:r>
                <a:rPr lang="en-US" altLang="zh-CN" dirty="0" smtClean="0"/>
                <a:t>#</a:t>
              </a:r>
              <a:r>
                <a:rPr lang="en-US" altLang="zh-CN" dirty="0" err="1" smtClean="0"/>
                <a:t>endif</a:t>
              </a:r>
              <a:endParaRPr lang="en-US" altLang="zh-CN" dirty="0"/>
            </a:p>
          </p:txBody>
        </p:sp>
        <p:sp>
          <p:nvSpPr>
            <p:cNvPr id="7" name="TextBox 6"/>
            <p:cNvSpPr txBox="1"/>
            <p:nvPr/>
          </p:nvSpPr>
          <p:spPr>
            <a:xfrm>
              <a:off x="6525831" y="1124745"/>
              <a:ext cx="2649089" cy="369332"/>
            </a:xfrm>
            <a:prstGeom prst="rect">
              <a:avLst/>
            </a:prstGeom>
            <a:noFill/>
          </p:spPr>
          <p:txBody>
            <a:bodyPr wrap="square" rtlCol="0">
              <a:spAutoFit/>
            </a:bodyPr>
            <a:lstStyle/>
            <a:p>
              <a:pPr algn="r"/>
              <a:r>
                <a:rPr lang="en-US" altLang="zh-CN" dirty="0" err="1" smtClean="0">
                  <a:solidFill>
                    <a:srgbClr val="FF0000"/>
                  </a:solidFill>
                </a:rPr>
                <a:t>CheesePizzaFactory.h</a:t>
              </a:r>
              <a:endParaRPr lang="zh-CN" altLang="en-US" dirty="0">
                <a:solidFill>
                  <a:srgbClr val="FF0000"/>
                </a:solidFill>
              </a:endParaRPr>
            </a:p>
          </p:txBody>
        </p:sp>
      </p:grpSp>
      <p:grpSp>
        <p:nvGrpSpPr>
          <p:cNvPr id="4" name="组合 10"/>
          <p:cNvGrpSpPr/>
          <p:nvPr/>
        </p:nvGrpSpPr>
        <p:grpSpPr>
          <a:xfrm>
            <a:off x="4572000" y="1124744"/>
            <a:ext cx="4488132" cy="4919486"/>
            <a:chOff x="4637312" y="1124745"/>
            <a:chExt cx="4488132" cy="4919486"/>
          </a:xfrm>
        </p:grpSpPr>
        <p:sp>
          <p:nvSpPr>
            <p:cNvPr id="12" name="TextBox 11"/>
            <p:cNvSpPr txBox="1"/>
            <p:nvPr/>
          </p:nvSpPr>
          <p:spPr>
            <a:xfrm>
              <a:off x="4637312" y="1519916"/>
              <a:ext cx="4488132" cy="4524315"/>
            </a:xfrm>
            <a:prstGeom prst="rect">
              <a:avLst/>
            </a:prstGeom>
            <a:noFill/>
            <a:ln w="31750">
              <a:solidFill>
                <a:srgbClr val="0070C0"/>
              </a:solidFill>
            </a:ln>
          </p:spPr>
          <p:txBody>
            <a:bodyPr wrap="square" rtlCol="0">
              <a:spAutoFit/>
            </a:bodyPr>
            <a:lstStyle>
              <a:defPPr>
                <a:defRPr lang="zh-CN"/>
              </a:defPPr>
              <a:lvl1pPr>
                <a:defRPr>
                  <a:solidFill>
                    <a:srgbClr val="006666"/>
                  </a:solidFill>
                  <a:latin typeface="Letter Gothic" pitchFamily="49" charset="0"/>
                  <a:cs typeface="Courier New" pitchFamily="49" charset="0"/>
                </a:defRPr>
              </a:lvl1pPr>
            </a:lstStyle>
            <a:p>
              <a:r>
                <a:rPr lang="en-US" altLang="zh-CN" dirty="0" smtClean="0"/>
                <a:t>#</a:t>
              </a:r>
              <a:r>
                <a:rPr lang="en-US" altLang="zh-CN" dirty="0" err="1" smtClean="0"/>
                <a:t>ifndef</a:t>
              </a:r>
              <a:r>
                <a:rPr lang="en-US" altLang="zh-CN" dirty="0" smtClean="0"/>
                <a:t> __VEGGIE_PIZZA_FACTORY__</a:t>
              </a:r>
            </a:p>
            <a:p>
              <a:r>
                <a:rPr lang="en-US" altLang="zh-CN" dirty="0" smtClean="0"/>
                <a:t>#define __VEGGIE_PIZZA_FACTORY__</a:t>
              </a:r>
            </a:p>
            <a:p>
              <a:endParaRPr lang="en-US" altLang="zh-CN" dirty="0" smtClean="0"/>
            </a:p>
            <a:p>
              <a:r>
                <a:rPr lang="en-US" altLang="zh-CN" dirty="0" smtClean="0"/>
                <a:t>#include "</a:t>
              </a:r>
              <a:r>
                <a:rPr lang="en-US" altLang="zh-CN" dirty="0" err="1" smtClean="0"/>
                <a:t>Pizza.h</a:t>
              </a:r>
              <a:r>
                <a:rPr lang="en-US" altLang="zh-CN" dirty="0" smtClean="0"/>
                <a:t>"</a:t>
              </a:r>
            </a:p>
            <a:p>
              <a:r>
                <a:rPr lang="en-US" altLang="zh-CN" dirty="0" smtClean="0"/>
                <a:t>#include "</a:t>
              </a:r>
              <a:r>
                <a:rPr lang="en-US" altLang="zh-CN" dirty="0" err="1" smtClean="0"/>
                <a:t>VeggiePizza.h</a:t>
              </a:r>
              <a:r>
                <a:rPr lang="en-US" altLang="zh-CN" dirty="0" smtClean="0"/>
                <a:t>"</a:t>
              </a:r>
            </a:p>
            <a:p>
              <a:endParaRPr lang="en-US" altLang="zh-CN" dirty="0" smtClean="0"/>
            </a:p>
            <a:p>
              <a:r>
                <a:rPr lang="en-US" altLang="zh-CN" dirty="0" smtClean="0"/>
                <a:t>class </a:t>
              </a:r>
              <a:r>
                <a:rPr lang="en-US" altLang="zh-CN" dirty="0" err="1" smtClean="0"/>
                <a:t>VeggiePizzaFactory</a:t>
              </a:r>
              <a:r>
                <a:rPr lang="en-US" altLang="zh-CN" dirty="0" smtClean="0"/>
                <a:t> : public </a:t>
              </a:r>
              <a:r>
                <a:rPr lang="en-US" altLang="zh-CN" dirty="0" err="1" smtClean="0"/>
                <a:t>PizzaFactory</a:t>
              </a:r>
              <a:r>
                <a:rPr lang="en-US" altLang="zh-CN" dirty="0" smtClean="0"/>
                <a:t> {</a:t>
              </a:r>
            </a:p>
            <a:p>
              <a:r>
                <a:rPr lang="en-US" altLang="zh-CN" dirty="0" smtClean="0"/>
                <a:t>public:</a:t>
              </a:r>
            </a:p>
            <a:p>
              <a:r>
                <a:rPr lang="en-US" altLang="zh-CN" b="1" dirty="0" smtClean="0">
                  <a:solidFill>
                    <a:srgbClr val="FF0000"/>
                  </a:solidFill>
                </a:rPr>
                <a:t>  Pizza* </a:t>
              </a:r>
              <a:r>
                <a:rPr lang="en-US" altLang="zh-CN" b="1" dirty="0" err="1" smtClean="0">
                  <a:solidFill>
                    <a:srgbClr val="FF0000"/>
                  </a:solidFill>
                </a:rPr>
                <a:t>createPizza</a:t>
              </a:r>
              <a:r>
                <a:rPr lang="en-US" altLang="zh-CN" b="1" dirty="0" smtClean="0">
                  <a:solidFill>
                    <a:srgbClr val="FF0000"/>
                  </a:solidFill>
                </a:rPr>
                <a:t>() {</a:t>
              </a:r>
            </a:p>
            <a:p>
              <a:r>
                <a:rPr lang="en-US" altLang="zh-CN" b="1" dirty="0" smtClean="0">
                  <a:solidFill>
                    <a:srgbClr val="FF0000"/>
                  </a:solidFill>
                </a:rPr>
                <a:t>    Pizza *pizza = new </a:t>
              </a:r>
              <a:r>
                <a:rPr lang="en-US" altLang="zh-CN" b="1" dirty="0" err="1" smtClean="0">
                  <a:solidFill>
                    <a:srgbClr val="FF0000"/>
                  </a:solidFill>
                </a:rPr>
                <a:t>VeggiePizza</a:t>
              </a:r>
              <a:r>
                <a:rPr lang="en-US" altLang="zh-CN" b="1" dirty="0" smtClean="0">
                  <a:solidFill>
                    <a:srgbClr val="FF0000"/>
                  </a:solidFill>
                </a:rPr>
                <a:t>();</a:t>
              </a:r>
            </a:p>
            <a:p>
              <a:r>
                <a:rPr lang="en-US" altLang="zh-CN" b="1" dirty="0" smtClean="0">
                  <a:solidFill>
                    <a:srgbClr val="FF0000"/>
                  </a:solidFill>
                </a:rPr>
                <a:t>    return pizza;</a:t>
              </a:r>
            </a:p>
            <a:p>
              <a:r>
                <a:rPr lang="en-US" altLang="zh-CN" b="1" dirty="0" smtClean="0">
                  <a:solidFill>
                    <a:srgbClr val="FF0000"/>
                  </a:solidFill>
                </a:rPr>
                <a:t>  }</a:t>
              </a:r>
            </a:p>
            <a:p>
              <a:r>
                <a:rPr lang="en-US" altLang="zh-CN" dirty="0" smtClean="0"/>
                <a:t>};</a:t>
              </a:r>
            </a:p>
            <a:p>
              <a:endParaRPr lang="en-US" altLang="zh-CN" dirty="0" smtClean="0"/>
            </a:p>
            <a:p>
              <a:r>
                <a:rPr lang="en-US" altLang="zh-CN" dirty="0" smtClean="0"/>
                <a:t>#</a:t>
              </a:r>
              <a:r>
                <a:rPr lang="en-US" altLang="zh-CN" dirty="0" err="1" smtClean="0"/>
                <a:t>endif</a:t>
              </a:r>
              <a:endParaRPr lang="en-US" altLang="zh-CN" dirty="0" smtClean="0"/>
            </a:p>
          </p:txBody>
        </p:sp>
        <p:sp>
          <p:nvSpPr>
            <p:cNvPr id="13" name="TextBox 12"/>
            <p:cNvSpPr txBox="1"/>
            <p:nvPr/>
          </p:nvSpPr>
          <p:spPr>
            <a:xfrm>
              <a:off x="6077472" y="1124745"/>
              <a:ext cx="3016357" cy="369332"/>
            </a:xfrm>
            <a:prstGeom prst="rect">
              <a:avLst/>
            </a:prstGeom>
            <a:noFill/>
          </p:spPr>
          <p:txBody>
            <a:bodyPr wrap="square" rtlCol="0">
              <a:spAutoFit/>
            </a:bodyPr>
            <a:lstStyle/>
            <a:p>
              <a:pPr algn="r"/>
              <a:r>
                <a:rPr lang="en-US" altLang="zh-CN" dirty="0" err="1" smtClean="0">
                  <a:solidFill>
                    <a:srgbClr val="FF0000"/>
                  </a:solidFill>
                </a:rPr>
                <a:t>VeggiePizzaFactory.h</a:t>
              </a:r>
              <a:endParaRPr lang="zh-CN" altLang="en-US" dirty="0">
                <a:solidFill>
                  <a:srgbClr val="FF0000"/>
                </a:solidFill>
              </a:endParaRPr>
            </a:p>
          </p:txBody>
        </p:sp>
      </p:grpSp>
    </p:spTree>
    <p:extLst>
      <p:ext uri="{BB962C8B-B14F-4D97-AF65-F5344CB8AC3E}">
        <p14:creationId xmlns:p14="http://schemas.microsoft.com/office/powerpoint/2010/main" val="23367369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9592" y="116632"/>
            <a:ext cx="8496300" cy="792163"/>
          </a:xfrm>
        </p:spPr>
        <p:txBody>
          <a:bodyPr/>
          <a:lstStyle/>
          <a:p>
            <a:r>
              <a:rPr lang="zh-CN" altLang="en-US" dirty="0" smtClean="0"/>
              <a:t>工厂方法模式</a:t>
            </a:r>
            <a:r>
              <a:rPr lang="zh-CN" altLang="en-US" dirty="0"/>
              <a:t>下的匹萨店</a:t>
            </a:r>
            <a:r>
              <a:rPr lang="zh-CN" altLang="en-US" dirty="0" smtClean="0"/>
              <a:t>（</a:t>
            </a:r>
            <a:r>
              <a:rPr lang="en-US" altLang="zh-CN" dirty="0" smtClean="0"/>
              <a:t>4</a:t>
            </a:r>
            <a:r>
              <a:rPr lang="zh-CN" altLang="en-US" dirty="0" smtClean="0"/>
              <a:t>）</a:t>
            </a:r>
            <a:endParaRPr lang="zh-CN" altLang="en-US" dirty="0"/>
          </a:p>
        </p:txBody>
      </p:sp>
      <p:sp>
        <p:nvSpPr>
          <p:cNvPr id="5" name="TextBox 4"/>
          <p:cNvSpPr txBox="1"/>
          <p:nvPr/>
        </p:nvSpPr>
        <p:spPr>
          <a:xfrm>
            <a:off x="179512" y="1109057"/>
            <a:ext cx="8778706" cy="5078313"/>
          </a:xfrm>
          <a:prstGeom prst="rect">
            <a:avLst/>
          </a:prstGeom>
          <a:noFill/>
          <a:ln w="31750">
            <a:solidFill>
              <a:srgbClr val="0070C0"/>
            </a:solidFill>
          </a:ln>
        </p:spPr>
        <p:txBody>
          <a:bodyPr wrap="square" rtlCol="0">
            <a:spAutoFit/>
          </a:bodyPr>
          <a:lstStyle>
            <a:defPPr>
              <a:defRPr lang="zh-CN"/>
            </a:defPPr>
            <a:lvl1pPr>
              <a:defRPr>
                <a:solidFill>
                  <a:srgbClr val="006666"/>
                </a:solidFill>
                <a:latin typeface="Letter Gothic" pitchFamily="49" charset="0"/>
                <a:cs typeface="Courier New" pitchFamily="49" charset="0"/>
              </a:defRPr>
            </a:lvl1pPr>
          </a:lstStyle>
          <a:p>
            <a:r>
              <a:rPr lang="en-US" altLang="zh-CN" dirty="0" smtClean="0"/>
              <a:t>#</a:t>
            </a:r>
            <a:r>
              <a:rPr lang="en-US" altLang="zh-CN" dirty="0" err="1" smtClean="0"/>
              <a:t>ifndef</a:t>
            </a:r>
            <a:r>
              <a:rPr lang="en-US" altLang="zh-CN" dirty="0" smtClean="0"/>
              <a:t> __PIZZA_STORE__</a:t>
            </a:r>
          </a:p>
          <a:p>
            <a:r>
              <a:rPr lang="en-US" altLang="zh-CN" dirty="0" smtClean="0"/>
              <a:t>#define __PIZZA_STORE__</a:t>
            </a:r>
          </a:p>
          <a:p>
            <a:endParaRPr lang="en-US" altLang="zh-CN" dirty="0" smtClean="0"/>
          </a:p>
          <a:p>
            <a:r>
              <a:rPr lang="en-US" altLang="zh-CN" dirty="0" smtClean="0"/>
              <a:t>#include "</a:t>
            </a:r>
            <a:r>
              <a:rPr lang="en-US" altLang="zh-CN" dirty="0" err="1" smtClean="0"/>
              <a:t>Pizza.h</a:t>
            </a:r>
            <a:r>
              <a:rPr lang="en-US" altLang="zh-CN" dirty="0" smtClean="0"/>
              <a:t>"</a:t>
            </a:r>
          </a:p>
          <a:p>
            <a:r>
              <a:rPr lang="en-US" altLang="zh-CN" dirty="0" smtClean="0"/>
              <a:t>#include "</a:t>
            </a:r>
            <a:r>
              <a:rPr lang="en-US" altLang="zh-CN" dirty="0" err="1" smtClean="0"/>
              <a:t>PizzaFactory.h</a:t>
            </a:r>
            <a:r>
              <a:rPr lang="en-US" altLang="zh-CN" dirty="0" smtClean="0"/>
              <a:t>“</a:t>
            </a:r>
          </a:p>
          <a:p>
            <a:endParaRPr lang="en-US" altLang="zh-CN" dirty="0" smtClean="0"/>
          </a:p>
          <a:p>
            <a:r>
              <a:rPr lang="en-US" altLang="zh-CN" dirty="0" smtClean="0"/>
              <a:t>//class </a:t>
            </a:r>
            <a:r>
              <a:rPr lang="en-US" altLang="zh-CN" dirty="0" err="1" smtClean="0"/>
              <a:t>PizzaStore</a:t>
            </a:r>
            <a:r>
              <a:rPr lang="en-US" altLang="zh-CN" dirty="0" smtClean="0"/>
              <a:t> is decoupled from instantiation and concrete classes</a:t>
            </a:r>
          </a:p>
          <a:p>
            <a:r>
              <a:rPr lang="en-US" altLang="zh-CN" dirty="0" smtClean="0"/>
              <a:t>class </a:t>
            </a:r>
            <a:r>
              <a:rPr lang="en-US" altLang="zh-CN" dirty="0" err="1" smtClean="0"/>
              <a:t>PizzaStore</a:t>
            </a:r>
            <a:r>
              <a:rPr lang="en-US" altLang="zh-CN" dirty="0" smtClean="0"/>
              <a:t> { </a:t>
            </a:r>
          </a:p>
          <a:p>
            <a:r>
              <a:rPr lang="en-US" altLang="zh-CN" dirty="0" smtClean="0"/>
              <a:t>public:</a:t>
            </a:r>
          </a:p>
          <a:p>
            <a:r>
              <a:rPr lang="en-US" altLang="zh-CN" b="1" dirty="0" smtClean="0">
                <a:solidFill>
                  <a:srgbClr val="FF0000"/>
                </a:solidFill>
              </a:rPr>
              <a:t>  Pizza *</a:t>
            </a:r>
            <a:r>
              <a:rPr lang="en-US" altLang="zh-CN" b="1" dirty="0" err="1" smtClean="0">
                <a:solidFill>
                  <a:srgbClr val="FF0000"/>
                </a:solidFill>
              </a:rPr>
              <a:t>orderPizza</a:t>
            </a:r>
            <a:r>
              <a:rPr lang="en-US" altLang="zh-CN" b="1" dirty="0" smtClean="0">
                <a:solidFill>
                  <a:srgbClr val="FF0000"/>
                </a:solidFill>
              </a:rPr>
              <a:t>(</a:t>
            </a:r>
            <a:r>
              <a:rPr lang="en-US" altLang="zh-CN" b="1" dirty="0" err="1" smtClean="0">
                <a:solidFill>
                  <a:srgbClr val="FF0000"/>
                </a:solidFill>
              </a:rPr>
              <a:t>PizzaFactory</a:t>
            </a:r>
            <a:r>
              <a:rPr lang="en-US" altLang="zh-CN" b="1" dirty="0" smtClean="0">
                <a:solidFill>
                  <a:srgbClr val="FF0000"/>
                </a:solidFill>
              </a:rPr>
              <a:t>* factory) {</a:t>
            </a:r>
          </a:p>
          <a:p>
            <a:r>
              <a:rPr lang="en-US" altLang="zh-CN" b="1" dirty="0" smtClean="0">
                <a:solidFill>
                  <a:srgbClr val="FF0000"/>
                </a:solidFill>
              </a:rPr>
              <a:t>    Pizza *pizza = factory-&gt;</a:t>
            </a:r>
            <a:r>
              <a:rPr lang="en-US" altLang="zh-CN" b="1" dirty="0" err="1" smtClean="0">
                <a:solidFill>
                  <a:srgbClr val="FF0000"/>
                </a:solidFill>
              </a:rPr>
              <a:t>createPizza</a:t>
            </a:r>
            <a:r>
              <a:rPr lang="en-US" altLang="zh-CN" b="1" dirty="0" smtClean="0">
                <a:solidFill>
                  <a:srgbClr val="FF0000"/>
                </a:solidFill>
              </a:rPr>
              <a:t>();</a:t>
            </a:r>
          </a:p>
          <a:p>
            <a:endParaRPr lang="en-US" altLang="zh-CN" b="1" dirty="0" smtClean="0">
              <a:solidFill>
                <a:srgbClr val="FF0000"/>
              </a:solidFill>
            </a:endParaRPr>
          </a:p>
          <a:p>
            <a:r>
              <a:rPr lang="en-US" altLang="zh-CN" b="1" dirty="0" smtClean="0">
                <a:solidFill>
                  <a:srgbClr val="FF0000"/>
                </a:solidFill>
              </a:rPr>
              <a:t>    pizza-&gt;</a:t>
            </a:r>
            <a:r>
              <a:rPr lang="en-US" altLang="zh-CN" b="1" dirty="0" err="1" smtClean="0">
                <a:solidFill>
                  <a:srgbClr val="FF0000"/>
                </a:solidFill>
              </a:rPr>
              <a:t>sellPizza</a:t>
            </a:r>
            <a:r>
              <a:rPr lang="en-US" altLang="zh-CN" b="1" dirty="0" smtClean="0">
                <a:solidFill>
                  <a:srgbClr val="FF0000"/>
                </a:solidFill>
              </a:rPr>
              <a:t>();</a:t>
            </a:r>
          </a:p>
          <a:p>
            <a:r>
              <a:rPr lang="en-US" altLang="zh-CN" b="1" dirty="0" smtClean="0">
                <a:solidFill>
                  <a:srgbClr val="FF0000"/>
                </a:solidFill>
              </a:rPr>
              <a:t>    return pizza;</a:t>
            </a:r>
          </a:p>
          <a:p>
            <a:r>
              <a:rPr lang="en-US" altLang="zh-CN" b="1" dirty="0" smtClean="0">
                <a:solidFill>
                  <a:srgbClr val="FF0000"/>
                </a:solidFill>
              </a:rPr>
              <a:t>  }</a:t>
            </a:r>
          </a:p>
          <a:p>
            <a:r>
              <a:rPr lang="en-US" altLang="zh-CN" dirty="0" smtClean="0"/>
              <a:t>};</a:t>
            </a:r>
          </a:p>
          <a:p>
            <a:endParaRPr lang="en-US" altLang="zh-CN" dirty="0" smtClean="0"/>
          </a:p>
          <a:p>
            <a:r>
              <a:rPr lang="en-US" altLang="zh-CN" dirty="0" smtClean="0"/>
              <a:t>#</a:t>
            </a:r>
            <a:r>
              <a:rPr lang="en-US" altLang="zh-CN" dirty="0" err="1" smtClean="0"/>
              <a:t>endif</a:t>
            </a:r>
            <a:endParaRPr lang="en-US" altLang="zh-CN" dirty="0" smtClean="0"/>
          </a:p>
        </p:txBody>
      </p:sp>
      <p:sp>
        <p:nvSpPr>
          <p:cNvPr id="13" name="TextBox 12"/>
          <p:cNvSpPr txBox="1"/>
          <p:nvPr/>
        </p:nvSpPr>
        <p:spPr>
          <a:xfrm>
            <a:off x="6516216" y="692696"/>
            <a:ext cx="2448271" cy="369332"/>
          </a:xfrm>
          <a:prstGeom prst="rect">
            <a:avLst/>
          </a:prstGeom>
          <a:noFill/>
        </p:spPr>
        <p:txBody>
          <a:bodyPr wrap="square" rtlCol="0">
            <a:spAutoFit/>
          </a:bodyPr>
          <a:lstStyle/>
          <a:p>
            <a:pPr algn="r"/>
            <a:r>
              <a:rPr lang="en-US" altLang="zh-CN" dirty="0" err="1" smtClean="0">
                <a:solidFill>
                  <a:srgbClr val="FF0000"/>
                </a:solidFill>
              </a:rPr>
              <a:t>PizzaStore.h</a:t>
            </a:r>
            <a:endParaRPr lang="zh-CN" altLang="en-US" dirty="0">
              <a:solidFill>
                <a:srgbClr val="FF0000"/>
              </a:solidFill>
            </a:endParaRPr>
          </a:p>
        </p:txBody>
      </p:sp>
    </p:spTree>
    <p:extLst>
      <p:ext uri="{BB962C8B-B14F-4D97-AF65-F5344CB8AC3E}">
        <p14:creationId xmlns:p14="http://schemas.microsoft.com/office/powerpoint/2010/main" val="1615585496"/>
      </p:ext>
    </p:extLst>
  </p:cSld>
  <p:clrMapOvr>
    <a:masterClrMapping/>
  </p:clrMapOvr>
  <p:timing>
    <p:tnLst>
      <p:par>
        <p:cTn id="1" dur="indefinite" restart="never" nodeType="tmRoot"/>
      </p:par>
    </p:tnLst>
  </p:timing>
</p:sld>
</file>

<file path=ppt/theme/theme1.xml><?xml version="1.0" encoding="utf-8"?>
<a:theme xmlns:a="http://schemas.openxmlformats.org/drawingml/2006/main" name="tsinghua-template-purple-theme2">
  <a:themeElements>
    <a:clrScheme name="TH-1">
      <a:dk1>
        <a:srgbClr val="000000"/>
      </a:dk1>
      <a:lt1>
        <a:srgbClr val="FFFFFF"/>
      </a:lt1>
      <a:dk2>
        <a:srgbClr val="000000"/>
      </a:dk2>
      <a:lt2>
        <a:srgbClr val="808080"/>
      </a:lt2>
      <a:accent1>
        <a:srgbClr val="BBE0E3"/>
      </a:accent1>
      <a:accent2>
        <a:srgbClr val="905C9A"/>
      </a:accent2>
      <a:accent3>
        <a:srgbClr val="FFFFFF"/>
      </a:accent3>
      <a:accent4>
        <a:srgbClr val="000000"/>
      </a:accent4>
      <a:accent5>
        <a:srgbClr val="793A89"/>
      </a:accent5>
      <a:accent6>
        <a:srgbClr val="2D2D8A"/>
      </a:accent6>
      <a:hlink>
        <a:srgbClr val="009999"/>
      </a:hlink>
      <a:folHlink>
        <a:srgbClr val="99CC00"/>
      </a:folHlink>
    </a:clrScheme>
    <a:fontScheme name="tsinghua-template-purple-theme2">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singhua-template-purple-theme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singhua-template-purple-theme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singhua-template-purple-theme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singhua-template-purple-theme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singhua-template-purple-theme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singhua-template-purple-theme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singhua-template-purple-theme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singhua-template-purple-theme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singhua-template-purple-theme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singhua-template-purple-theme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singhua-template-purple-theme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singhua-template-purple-theme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Opulent</Template>
  <TotalTime>1959</TotalTime>
  <Words>5408</Words>
  <Application>Microsoft Office PowerPoint</Application>
  <PresentationFormat>全屏显示(4:3)</PresentationFormat>
  <Paragraphs>1060</Paragraphs>
  <Slides>67</Slides>
  <Notes>67</Notes>
  <HiddenSlides>0</HiddenSlides>
  <MMClips>0</MMClips>
  <ScaleCrop>false</ScaleCrop>
  <HeadingPairs>
    <vt:vector size="4" baseType="variant">
      <vt:variant>
        <vt:lpstr>主题</vt:lpstr>
      </vt:variant>
      <vt:variant>
        <vt:i4>1</vt:i4>
      </vt:variant>
      <vt:variant>
        <vt:lpstr>幻灯片标题</vt:lpstr>
      </vt:variant>
      <vt:variant>
        <vt:i4>67</vt:i4>
      </vt:variant>
    </vt:vector>
  </HeadingPairs>
  <TitlesOfParts>
    <vt:vector size="68" baseType="lpstr">
      <vt:lpstr>tsinghua-template-purple-theme2</vt:lpstr>
      <vt:lpstr>设计模式再探</vt:lpstr>
      <vt:lpstr>上节课……</vt:lpstr>
      <vt:lpstr>工厂方法（Factory method）</vt:lpstr>
      <vt:lpstr>简单工厂与“开-闭”原则</vt:lpstr>
      <vt:lpstr>问题在哪里？</vt:lpstr>
      <vt:lpstr>工厂方法模式下的匹萨店（1）</vt:lpstr>
      <vt:lpstr>工厂方法模式下的匹萨店（2）</vt:lpstr>
      <vt:lpstr>工厂方法模式下的匹萨店（3）</vt:lpstr>
      <vt:lpstr>工厂方法模式下的匹萨店（4）</vt:lpstr>
      <vt:lpstr>工厂方法模式下的匹萨店（5）</vt:lpstr>
      <vt:lpstr>当新品种推出时</vt:lpstr>
      <vt:lpstr>我们的主程序变成了……</vt:lpstr>
      <vt:lpstr>工厂方法</vt:lpstr>
      <vt:lpstr>工厂方法与OOP原则</vt:lpstr>
      <vt:lpstr>改造文档查看器（1）</vt:lpstr>
      <vt:lpstr>改造文档查看器</vt:lpstr>
      <vt:lpstr>文档查看器的主程序</vt:lpstr>
      <vt:lpstr>参数化的工厂方法</vt:lpstr>
      <vt:lpstr>模板方法（Template Method）</vt:lpstr>
      <vt:lpstr>匹萨店的新业务</vt:lpstr>
      <vt:lpstr>我们怎么冲热饮呢？</vt:lpstr>
      <vt:lpstr>冲泡热饮的方法</vt:lpstr>
      <vt:lpstr>咖啡和茶不一样的地方</vt:lpstr>
      <vt:lpstr>模板方法（Template Method）</vt:lpstr>
      <vt:lpstr>模板方法 vs 策略</vt:lpstr>
      <vt:lpstr>更加灵活的模板方法</vt:lpstr>
      <vt:lpstr>提供算法步骤的缺省实现</vt:lpstr>
      <vt:lpstr>回顾一下模板方法</vt:lpstr>
      <vt:lpstr>另外一个例子——作业调度</vt:lpstr>
      <vt:lpstr>模板方法下的作业调度器（1）</vt:lpstr>
      <vt:lpstr>模板方法下的作业调度器（2）</vt:lpstr>
      <vt:lpstr>模板方法下的作业调度器（3）</vt:lpstr>
      <vt:lpstr>结合使用模板方法与策略（1）</vt:lpstr>
      <vt:lpstr>结合使用模板方法与策略（2）</vt:lpstr>
      <vt:lpstr>结合使用模板方法与策略（3）</vt:lpstr>
      <vt:lpstr>类图</vt:lpstr>
      <vt:lpstr>模板方法与OOP原则</vt:lpstr>
      <vt:lpstr>建造者（Builder）</vt:lpstr>
      <vt:lpstr>比萨店的新业务</vt:lpstr>
      <vt:lpstr>孩子们怎么做出的比萨呢？</vt:lpstr>
      <vt:lpstr>孩子们怎么做出的比萨呢？</vt:lpstr>
      <vt:lpstr>孩子们怎么做出的比萨呢？</vt:lpstr>
      <vt:lpstr>建造者模式</vt:lpstr>
      <vt:lpstr>类图</vt:lpstr>
      <vt:lpstr>计算机的订购和生产</vt:lpstr>
      <vt:lpstr>生产过程(Builder)</vt:lpstr>
      <vt:lpstr>生产过程(Director)</vt:lpstr>
      <vt:lpstr>生产过程(Client)</vt:lpstr>
      <vt:lpstr>Builder与其他模式（Factory Method）</vt:lpstr>
      <vt:lpstr>Builder与其他模式（Template Method）</vt:lpstr>
      <vt:lpstr>模板方法与OOP原则</vt:lpstr>
      <vt:lpstr>代理（Proxy）</vt:lpstr>
      <vt:lpstr>一段显示网络上图片的程序</vt:lpstr>
      <vt:lpstr>一种解决方法</vt:lpstr>
      <vt:lpstr>另一种解决方法</vt:lpstr>
      <vt:lpstr>使用代理的解决方案</vt:lpstr>
      <vt:lpstr>代理模式</vt:lpstr>
      <vt:lpstr>应用场景之一——远程代理</vt:lpstr>
      <vt:lpstr>应用场景之二——虚拟代理</vt:lpstr>
      <vt:lpstr>应用场景之三——保护代理</vt:lpstr>
      <vt:lpstr>应用场景之四——智能代理</vt:lpstr>
      <vt:lpstr>Proxy vs Adapter</vt:lpstr>
      <vt:lpstr>单一责任原则与设计模式</vt:lpstr>
      <vt:lpstr>单一责任原则</vt:lpstr>
      <vt:lpstr>设计模式中的单一责任（1）</vt:lpstr>
      <vt:lpstr>设计模式中的单一责任（2）</vt:lpstr>
      <vt:lpstr>总结</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dc:title>
  <dc:creator>Huang Zhen-Chun</dc:creator>
  <cp:lastModifiedBy>Huang Zhen-chun</cp:lastModifiedBy>
  <cp:revision>281</cp:revision>
  <dcterms:created xsi:type="dcterms:W3CDTF">2012-02-21T02:59:35Z</dcterms:created>
  <dcterms:modified xsi:type="dcterms:W3CDTF">2012-04-16T13:16:49Z</dcterms:modified>
</cp:coreProperties>
</file>